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7" r:id="rId3"/>
    <p:sldId id="276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2" r:id="rId14"/>
    <p:sldId id="265" r:id="rId15"/>
    <p:sldId id="274" r:id="rId16"/>
    <p:sldId id="266" r:id="rId17"/>
    <p:sldId id="268" r:id="rId18"/>
    <p:sldId id="267" r:id="rId19"/>
    <p:sldId id="269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26"/>
  <c:chart>
    <c:title>
      <c:tx>
        <c:rich>
          <a:bodyPr/>
          <a:lstStyle/>
          <a:p>
            <a:pPr>
              <a:defRPr lang="ru-RU"/>
            </a:pPr>
            <a:r>
              <a:rPr lang="ru-RU" sz="3200" dirty="0" err="1">
                <a:solidFill>
                  <a:srgbClr val="C00000"/>
                </a:solidFill>
              </a:rPr>
              <a:t>Знання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українців</a:t>
            </a:r>
            <a:r>
              <a:rPr lang="ru-RU" sz="3200" dirty="0">
                <a:solidFill>
                  <a:srgbClr val="C00000"/>
                </a:solidFill>
              </a:rPr>
              <a:t> про </a:t>
            </a:r>
            <a:r>
              <a:rPr lang="ru-RU" sz="3200" dirty="0" err="1" smtClean="0">
                <a:solidFill>
                  <a:srgbClr val="C00000"/>
                </a:solidFill>
              </a:rPr>
              <a:t>репродуктивне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здоров'я</a:t>
            </a:r>
            <a:endParaRPr lang="ru-RU" sz="320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9.5406167979002712E-2"/>
          <c:y val="0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Знання українців про репродуктивни здоров'я</c:v>
                </c:pt>
              </c:strCache>
            </c:strRef>
          </c:tx>
          <c:explosion val="25"/>
          <c:dPt>
            <c:idx val="0"/>
            <c:spPr>
              <a:solidFill>
                <a:srgbClr val="FF757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8FF-4CFB-998C-2EF7A217366B}"/>
              </c:ext>
            </c:extLst>
          </c:dPt>
          <c:dPt>
            <c:idx val="1"/>
            <c:spPr>
              <a:solidFill>
                <a:srgbClr val="A189F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FF-4CFB-998C-2EF7A217366B}"/>
              </c:ext>
            </c:extLst>
          </c:dPt>
          <c:dPt>
            <c:idx val="2"/>
            <c:spPr>
              <a:solidFill>
                <a:srgbClr val="46C28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8FF-4CFB-998C-2EF7A217366B}"/>
              </c:ext>
            </c:extLst>
          </c:dPt>
          <c:cat>
            <c:strRef>
              <c:f>Лист1!$A$2:$A$4</c:f>
              <c:strCache>
                <c:ptCount val="3"/>
                <c:pt idx="0">
                  <c:v>15-25 років</c:v>
                </c:pt>
                <c:pt idx="1">
                  <c:v>25-40 років</c:v>
                </c:pt>
                <c:pt idx="2">
                  <c:v>40-65 років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0.3500000000000002</c:v>
                </c:pt>
                <c:pt idx="2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8FF-4CFB-998C-2EF7A217366B}"/>
            </c:ext>
          </c:extLst>
        </c:ser>
        <c:firstSliceAng val="0"/>
      </c:pieChart>
    </c:plotArea>
    <c:legend>
      <c:legendPos val="r"/>
      <c:layout/>
      <c:txPr>
        <a:bodyPr/>
        <a:lstStyle/>
        <a:p>
          <a:pPr>
            <a:defRPr lang="ru-RU"/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87;&#1088;&#1077;&#1079;&#1077;&#1085;&#1090;&#1072;&#1094;&#1110;&#1103;1\&#1057;&#1090;&#1072;&#1090;&#1077;&#1074;&#1077;%20&#1076;&#1086;&#1079;&#1088;&#1110;&#1074;&#1072;&#1085;&#1085;&#1103;%20&#1093;&#1083;&#1086;&#1087;&#1095;&#1080;&#1082;&#1110;&#1074;.mo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5400" y="304800"/>
            <a:ext cx="74605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Кам</a:t>
            </a:r>
            <a:r>
              <a:rPr lang="en-U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`</a:t>
            </a:r>
            <a:r>
              <a:rPr lang="uk-UA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янець-Подільський</a:t>
            </a:r>
            <a:r>
              <a:rPr lang="uk-UA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медичний фаховий коледж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6135" t="27473" r="18594" b="58241"/>
          <a:stretch>
            <a:fillRect/>
          </a:stretch>
        </p:blipFill>
        <p:spPr bwMode="auto">
          <a:xfrm>
            <a:off x="304800" y="228600"/>
            <a:ext cx="8440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33400" y="838200"/>
            <a:ext cx="88335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Освітній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ХАБ на тему: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Статевого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дозрівання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особистої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гігієни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хлопців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2" descr="C:\Users\1\Desktop\photo_2023-02-16_13-57-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048000"/>
            <a:ext cx="6946677" cy="338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381000"/>
            <a:ext cx="7498080" cy="944562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У якому віці можна починати фарбувати волосся?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828800"/>
            <a:ext cx="8247888" cy="4724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 smtClean="0"/>
              <a:t>        </a:t>
            </a:r>
            <a:r>
              <a:rPr lang="uk-UA" sz="2600" dirty="0" smtClean="0"/>
              <a:t>Дія аміаку на пасма є </a:t>
            </a:r>
            <a:r>
              <a:rPr lang="uk-UA" sz="2600" dirty="0" err="1" smtClean="0"/>
              <a:t>незворотньою</a:t>
            </a:r>
            <a:r>
              <a:rPr lang="uk-UA" sz="2600" dirty="0" smtClean="0"/>
              <a:t>. Під час першого фарбування він проникає вглиб волосяного стрижня і знищує природний пігмент, який замінюється штучними барвниками. Після такої процедури, якість волосся різко погіршується, вони стають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 дуже вразливими до зовнішніх 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чинників. Тому пофарбованим 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локонам необхідний особливий 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догляд. Якщо знехтувати їм, 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волосся висушуються, 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стоншуються,</a:t>
            </a:r>
          </a:p>
          <a:p>
            <a:pPr marL="365125" indent="-47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600" dirty="0" smtClean="0"/>
              <a:t> починають сіктися і ламатися.</a:t>
            </a:r>
            <a:endParaRPr lang="uk-UA" sz="2600" dirty="0"/>
          </a:p>
        </p:txBody>
      </p:sp>
      <p:sp>
        <p:nvSpPr>
          <p:cNvPr id="31746" name="AutoShape 2" descr="Чоловіче фарбування волосся: як правильно вибрати колір - BestBar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l="21030" t="26374" r="49634" b="12088"/>
          <a:stretch>
            <a:fillRect/>
          </a:stretch>
        </p:blipFill>
        <p:spPr bwMode="auto">
          <a:xfrm>
            <a:off x="5943600" y="3429000"/>
            <a:ext cx="2514600" cy="31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447800" y="129540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 раніше 16-річного віку.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i="1" dirty="0" smtClean="0"/>
              <a:t>Які щітки та гребені слід застосовувати для розчісування волосся?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447800"/>
            <a:ext cx="7866888" cy="2743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    Важливо</a:t>
            </a:r>
            <a:r>
              <a:rPr lang="uk-UA" sz="2400" dirty="0" smtClean="0"/>
              <a:t>, щоб розчісування було неагресивним. Краще мати щітки та гребені без гострих чи металевих зубців, які можуть травмувати шкіру і пошкодити волосся. Коротке волосся розчісують від кореня, а довге – від вільних кінчиків. </a:t>
            </a:r>
          </a:p>
          <a:p>
            <a:pPr algn="just">
              <a:buNone/>
            </a:pPr>
            <a:r>
              <a:rPr lang="uk-UA" sz="2400" dirty="0" smtClean="0"/>
              <a:t>    </a:t>
            </a:r>
            <a:r>
              <a:rPr lang="uk-UA" sz="2400" b="1" dirty="0" smtClean="0">
                <a:solidFill>
                  <a:srgbClr val="FF0000"/>
                </a:solidFill>
              </a:rPr>
              <a:t>Пам’ятайте</a:t>
            </a:r>
            <a:r>
              <a:rPr lang="uk-UA" sz="2400" dirty="0" smtClean="0"/>
              <a:t>, що краще мати власну щітку і завжди тримати її в чистоті.</a:t>
            </a:r>
          </a:p>
          <a:p>
            <a:endParaRPr lang="uk-UA" dirty="0"/>
          </a:p>
        </p:txBody>
      </p:sp>
      <p:pic>
        <p:nvPicPr>
          <p:cNvPr id="32770" name="Picture 2" descr="Гребінець з рідкими зубцями PRO Line. оптом и в розницу. Щітки для волосся  от &quot;Fred Shop&quot; - 265356421"/>
          <p:cNvPicPr>
            <a:picLocks noChangeAspect="1" noChangeArrowheads="1"/>
          </p:cNvPicPr>
          <p:nvPr/>
        </p:nvPicPr>
        <p:blipFill>
          <a:blip r:embed="rId2"/>
          <a:srcRect l="12800" t="22400" r="10400" b="18400"/>
          <a:stretch>
            <a:fillRect/>
          </a:stretch>
        </p:blipFill>
        <p:spPr bwMode="auto">
          <a:xfrm>
            <a:off x="5943600" y="4267200"/>
            <a:ext cx="2971800" cy="2290763"/>
          </a:xfrm>
          <a:prstGeom prst="rect">
            <a:avLst/>
          </a:prstGeom>
          <a:noFill/>
        </p:spPr>
      </p:pic>
      <p:sp>
        <p:nvSpPr>
          <p:cNvPr id="32772" name="AutoShape 4" descr="Рука з гребінцем: картинки, стокові Рука з гребінцем фотографії, зображення 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 l="63250" t="27473" r="5710" b="25275"/>
          <a:stretch>
            <a:fillRect/>
          </a:stretch>
        </p:blipFill>
        <p:spPr bwMode="auto">
          <a:xfrm>
            <a:off x="1828800" y="4191000"/>
            <a:ext cx="3124199" cy="253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Коли потрібно починати голитися?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219200"/>
            <a:ext cx="7943088" cy="1981200"/>
          </a:xfrm>
        </p:spPr>
        <p:txBody>
          <a:bodyPr/>
          <a:lstStyle/>
          <a:p>
            <a:pPr algn="just">
              <a:buNone/>
            </a:pPr>
            <a:r>
              <a:rPr lang="uk-UA" dirty="0" smtClean="0"/>
              <a:t>   </a:t>
            </a:r>
            <a:r>
              <a:rPr lang="uk-UA" sz="2800" dirty="0" smtClean="0"/>
              <a:t>Починати гоління краще не раніше 18-ти років. Проте якщо ріст волосся дуже активний (це зумовлено генетично), голитись можна починати з 14-15 років.</a:t>
            </a:r>
          </a:p>
          <a:p>
            <a:pPr algn="just"/>
            <a:endParaRPr lang="uk-UA" dirty="0"/>
          </a:p>
        </p:txBody>
      </p:sp>
      <p:pic>
        <p:nvPicPr>
          <p:cNvPr id="34818" name="Picture 2" descr="Симптоми та лікування гірсутизму"/>
          <p:cNvPicPr>
            <a:picLocks noChangeAspect="1" noChangeArrowheads="1"/>
          </p:cNvPicPr>
          <p:nvPr/>
        </p:nvPicPr>
        <p:blipFill>
          <a:blip r:embed="rId2"/>
          <a:srcRect l="2500" r="31176" b="17051"/>
          <a:stretch>
            <a:fillRect/>
          </a:stretch>
        </p:blipFill>
        <p:spPr bwMode="auto">
          <a:xfrm>
            <a:off x="1143000" y="3352800"/>
            <a:ext cx="2590800" cy="2197297"/>
          </a:xfrm>
          <a:prstGeom prst="rect">
            <a:avLst/>
          </a:prstGeom>
          <a:noFill/>
        </p:spPr>
      </p:pic>
      <p:pic>
        <p:nvPicPr>
          <p:cNvPr id="34820" name="Picture 4" descr="Вугровий висип:Причини появи акне,За якими ознаками розпізнати вугрову  хворобу,Сучасні методи лікування | doc.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343400"/>
            <a:ext cx="2671011" cy="2133600"/>
          </a:xfrm>
          <a:prstGeom prst="rect">
            <a:avLst/>
          </a:prstGeom>
          <a:noFill/>
        </p:spPr>
      </p:pic>
      <p:pic>
        <p:nvPicPr>
          <p:cNvPr id="34822" name="Picture 6" descr="ᐈ Себорейний дерматит. Виявлення і лікування в Києві | EuroDe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3048000"/>
            <a:ext cx="2857500" cy="1905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презентація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99" y="0"/>
            <a:ext cx="452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татеве дозрівання хлопчиків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609600"/>
            <a:ext cx="79248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092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ife.pravda.com.ua/images/doc/5/8/586767c-intymna-gigiena3.png"/>
          <p:cNvPicPr>
            <a:picLocks noChangeAspect="1" noChangeArrowheads="1"/>
          </p:cNvPicPr>
          <p:nvPr/>
        </p:nvPicPr>
        <p:blipFill>
          <a:blip r:embed="rId2"/>
          <a:srcRect b="44569"/>
          <a:stretch>
            <a:fillRect/>
          </a:stretch>
        </p:blipFill>
        <p:spPr bwMode="auto">
          <a:xfrm>
            <a:off x="990600" y="0"/>
            <a:ext cx="81534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3733800"/>
            <a:ext cx="72390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5"/>
                </a:solidFill>
              </a:rPr>
              <a:t>2. Для гігієни статевих органів краще використовувати засоби з нейтральним </a:t>
            </a:r>
            <a:r>
              <a:rPr lang="uk-UA" sz="2000" b="1" dirty="0" err="1" smtClean="0">
                <a:solidFill>
                  <a:schemeClr val="accent5"/>
                </a:solidFill>
              </a:rPr>
              <a:t>рН</a:t>
            </a:r>
            <a:r>
              <a:rPr lang="uk-UA" sz="2000" b="1" dirty="0" smtClean="0">
                <a:solidFill>
                  <a:schemeClr val="accent5"/>
                </a:solidFill>
              </a:rPr>
              <a:t> без ароматизаторів</a:t>
            </a:r>
            <a:endParaRPr lang="uk-UA" sz="2000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4800600"/>
            <a:ext cx="74676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5"/>
                </a:solidFill>
              </a:rPr>
              <a:t>3. Статеві органи потрібно мити проточною теплою водою (34-37 градусів), особливу увагу приділяючи крайній плоті, так як в складках накопичуються виділення. Яєчка ополіскуються насамкінець прохолоднішою водою.</a:t>
            </a:r>
            <a:endParaRPr lang="uk-UA" sz="24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life.pravda.com.ua/images/doc/5/8/586767c-intymna-gigiena3.png"/>
          <p:cNvPicPr>
            <a:picLocks noChangeAspect="1" noChangeArrowheads="1"/>
          </p:cNvPicPr>
          <p:nvPr/>
        </p:nvPicPr>
        <p:blipFill>
          <a:blip r:embed="rId2"/>
          <a:srcRect t="56180"/>
          <a:stretch>
            <a:fillRect/>
          </a:stretch>
        </p:blipFill>
        <p:spPr bwMode="auto">
          <a:xfrm>
            <a:off x="990600" y="2209800"/>
            <a:ext cx="8153400" cy="4457700"/>
          </a:xfrm>
          <a:prstGeom prst="rect">
            <a:avLst/>
          </a:prstGeom>
          <a:noFill/>
        </p:spPr>
      </p:pic>
      <p:pic>
        <p:nvPicPr>
          <p:cNvPr id="6" name="Picture 2" descr="https://life.pravda.com.ua/images/doc/5/8/586767c-intymna-gigiena3.png"/>
          <p:cNvPicPr>
            <a:picLocks noChangeAspect="1" noChangeArrowheads="1"/>
          </p:cNvPicPr>
          <p:nvPr/>
        </p:nvPicPr>
        <p:blipFill>
          <a:blip r:embed="rId2"/>
          <a:srcRect b="78277"/>
          <a:stretch>
            <a:fillRect/>
          </a:stretch>
        </p:blipFill>
        <p:spPr bwMode="auto">
          <a:xfrm>
            <a:off x="990600" y="0"/>
            <a:ext cx="8153400" cy="2209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3657600"/>
            <a:ext cx="723900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5"/>
                </a:solidFill>
              </a:rPr>
              <a:t>5. Для інтимної зони має бути окремий рушник</a:t>
            </a:r>
            <a:endParaRPr lang="uk-UA" sz="20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презентація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28134"/>
          <a:stretch>
            <a:fillRect/>
          </a:stretch>
        </p:blipFill>
        <p:spPr bwMode="auto">
          <a:xfrm>
            <a:off x="152400" y="457200"/>
            <a:ext cx="410000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386093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Возможно, это изображение 4 человека, люди сидят, люди стоят и в помещении"/>
          <p:cNvPicPr>
            <a:picLocks noChangeAspect="1" noChangeArrowheads="1"/>
          </p:cNvPicPr>
          <p:nvPr/>
        </p:nvPicPr>
        <p:blipFill>
          <a:blip r:embed="rId4" cstate="print"/>
          <a:srcRect r="3586"/>
          <a:stretch>
            <a:fillRect/>
          </a:stretch>
        </p:blipFill>
        <p:spPr bwMode="auto">
          <a:xfrm>
            <a:off x="4419600" y="228600"/>
            <a:ext cx="4495800" cy="3497263"/>
          </a:xfrm>
          <a:prstGeom prst="rect">
            <a:avLst/>
          </a:prstGeom>
          <a:noFill/>
        </p:spPr>
      </p:pic>
      <p:pic>
        <p:nvPicPr>
          <p:cNvPr id="17412" name="Picture 4" descr="Возможно, это изображение 2 человека, люди стоят и в помещении"/>
          <p:cNvPicPr>
            <a:picLocks noChangeAspect="1" noChangeArrowheads="1"/>
          </p:cNvPicPr>
          <p:nvPr/>
        </p:nvPicPr>
        <p:blipFill>
          <a:blip r:embed="rId5"/>
          <a:srcRect l="32211" t="24329" b="12271"/>
          <a:stretch>
            <a:fillRect/>
          </a:stretch>
        </p:blipFill>
        <p:spPr bwMode="auto">
          <a:xfrm>
            <a:off x="4572000" y="3810000"/>
            <a:ext cx="4038600" cy="2832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91440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  <a:ea typeface="Verdana" pitchFamily="34" charset="0"/>
                <a:cs typeface="Verdana" pitchFamily="34" charset="0"/>
              </a:rPr>
              <a:t>Репродуктивне</a:t>
            </a:r>
            <a:r>
              <a:rPr lang="ru-RU" sz="5400" b="1" dirty="0" smtClean="0">
                <a:ln w="11430"/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  <a:ea typeface="Verdana" pitchFamily="34" charset="0"/>
                <a:cs typeface="Verdana" pitchFamily="34" charset="0"/>
              </a:rPr>
              <a:t> здоров</a:t>
            </a:r>
            <a:r>
              <a:rPr lang="en-US" sz="5400" b="1" dirty="0" smtClean="0">
                <a:ln w="11430"/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  <a:ea typeface="Verdana" pitchFamily="34" charset="0"/>
                <a:cs typeface="Verdana" pitchFamily="34" charset="0"/>
              </a:rPr>
              <a:t>’</a:t>
            </a:r>
            <a:r>
              <a:rPr lang="uk-UA" sz="5400" b="1" dirty="0" smtClean="0">
                <a:ln w="11430"/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  <a:ea typeface="Verdana" pitchFamily="34" charset="0"/>
                <a:cs typeface="Verdana" pitchFamily="34" charset="0"/>
              </a:rPr>
              <a:t>я</a:t>
            </a:r>
            <a:endParaRPr lang="ru-RU" sz="5400" b="1" dirty="0">
              <a:ln w="11430"/>
              <a:solidFill>
                <a:schemeClr val="accent1">
                  <a:lumMod val="50000"/>
                </a:schemeClr>
              </a:solidFill>
              <a:latin typeface="Segoe Script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 descr="Здорова_люд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2819400"/>
            <a:ext cx="3412976" cy="34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08720"/>
            <a:ext cx="74168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Репродуктивне здоров</a:t>
            </a:r>
            <a:r>
              <a:rPr lang="en-US" sz="2800" b="1" dirty="0" smtClean="0">
                <a:solidFill>
                  <a:srgbClr val="C00000"/>
                </a:solidFill>
              </a:rPr>
              <a:t>’</a:t>
            </a:r>
            <a:r>
              <a:rPr lang="uk-UA" sz="2800" b="1" dirty="0" smtClean="0">
                <a:solidFill>
                  <a:srgbClr val="C00000"/>
                </a:solidFill>
              </a:rPr>
              <a:t>я – </a:t>
            </a:r>
          </a:p>
          <a:p>
            <a:pPr algn="ctr"/>
            <a:endParaRPr lang="uk-UA" sz="28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2800" b="1" dirty="0"/>
              <a:t>(</a:t>
            </a:r>
            <a:r>
              <a:rPr lang="uk-UA" sz="2800" b="1" dirty="0" err="1"/>
              <a:t>Репроду́кція</a:t>
            </a:r>
            <a:r>
              <a:rPr lang="uk-UA" sz="2800" b="1" dirty="0"/>
              <a:t> </a:t>
            </a:r>
            <a:r>
              <a:rPr lang="uk-UA" sz="2800" b="1" dirty="0" smtClean="0"/>
              <a:t>(від лат</a:t>
            </a:r>
            <a:r>
              <a:rPr lang="uk-UA" sz="2800" b="1" dirty="0"/>
              <a:t>. </a:t>
            </a:r>
            <a:r>
              <a:rPr lang="en-US" sz="2800" b="1" dirty="0"/>
              <a:t>re- </a:t>
            </a:r>
            <a:r>
              <a:rPr lang="uk-UA" sz="2800" b="1" dirty="0"/>
              <a:t>префікс, що означає </a:t>
            </a:r>
            <a:r>
              <a:rPr lang="uk-UA" sz="2800" b="1" dirty="0" err="1"/>
              <a:t>зворотню</a:t>
            </a:r>
            <a:r>
              <a:rPr lang="uk-UA" sz="2800" b="1" dirty="0"/>
              <a:t> або повторну дію </a:t>
            </a:r>
            <a:r>
              <a:rPr lang="uk-UA" sz="2800" b="1" dirty="0" smtClean="0"/>
              <a:t>і </a:t>
            </a:r>
            <a:r>
              <a:rPr lang="en-US" sz="2800" b="1" dirty="0" err="1" smtClean="0"/>
              <a:t>productio</a:t>
            </a:r>
            <a:r>
              <a:rPr lang="en-US" sz="2800" b="1" dirty="0" smtClean="0"/>
              <a:t> </a:t>
            </a:r>
            <a:r>
              <a:rPr lang="en-US" sz="2800" b="1" dirty="0"/>
              <a:t>— </a:t>
            </a:r>
            <a:r>
              <a:rPr lang="uk-UA" sz="2800" b="1" dirty="0"/>
              <a:t>створюю) — відтворення</a:t>
            </a:r>
            <a:r>
              <a:rPr lang="uk-UA" sz="2800" b="1" dirty="0" smtClean="0"/>
              <a:t>.)</a:t>
            </a:r>
          </a:p>
          <a:p>
            <a:pPr algn="ctr"/>
            <a:endParaRPr lang="uk-UA" sz="2800" b="1" dirty="0">
              <a:solidFill>
                <a:srgbClr val="C00000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це стан психологічного, розумового та соціального благополуччя, а не просто відсутність хвороб чи недуг в усіх сферах, що стосуються репродуктивної системи, її функцій і процесів.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Несприятливі чинники на репродуктивне здоров</a:t>
            </a:r>
            <a:r>
              <a:rPr lang="en-US" sz="2800" b="1" dirty="0" smtClean="0">
                <a:solidFill>
                  <a:srgbClr val="C00000"/>
                </a:solidFill>
              </a:rPr>
              <a:t>’</a:t>
            </a:r>
            <a:r>
              <a:rPr lang="uk-UA" sz="2800" b="1" dirty="0" smtClean="0">
                <a:solidFill>
                  <a:srgbClr val="C00000"/>
                </a:solidFill>
              </a:rPr>
              <a:t>я</a:t>
            </a:r>
            <a:r>
              <a:rPr lang="uk-UA" sz="2800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endParaRPr lang="uk-UA" sz="2800" b="1" dirty="0" smtClean="0">
              <a:solidFill>
                <a:srgbClr val="C00000"/>
              </a:solidFill>
            </a:endParaRPr>
          </a:p>
          <a:p>
            <a:pPr>
              <a:buBlip>
                <a:blip r:embed="rId2"/>
              </a:buBlip>
            </a:pPr>
            <a:r>
              <a:rPr lang="uk-UA" dirty="0" smtClean="0"/>
              <a:t> </a:t>
            </a:r>
            <a:r>
              <a:rPr lang="uk-UA" sz="2000" b="1" dirty="0" smtClean="0"/>
              <a:t>Несприятливий для здоров</a:t>
            </a:r>
            <a:r>
              <a:rPr lang="en-US" sz="2000" b="1" dirty="0" smtClean="0"/>
              <a:t>’</a:t>
            </a:r>
            <a:r>
              <a:rPr lang="uk-UA" sz="2000" b="1" dirty="0" smtClean="0"/>
              <a:t>я спосіб життя( хронічний стрес, низька фізична активність, безладні статеві зв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язки</a:t>
            </a:r>
            <a:r>
              <a:rPr lang="uk-UA" sz="2000" b="1" dirty="0" smtClean="0"/>
              <a:t>, нераціональне харчування, відсутність режиму праці й відпочинку тощо);</a:t>
            </a:r>
          </a:p>
          <a:p>
            <a:pPr>
              <a:buBlip>
                <a:blip r:embed="rId2"/>
              </a:buBlip>
            </a:pPr>
            <a:r>
              <a:rPr lang="uk-UA" sz="2000" b="1" dirty="0" smtClean="0"/>
              <a:t> Вживання шкідливих речовин (тютюну, алкоголю, наркотиків);</a:t>
            </a:r>
          </a:p>
          <a:p>
            <a:pPr>
              <a:buBlip>
                <a:blip r:embed="rId2"/>
              </a:buBlip>
            </a:pPr>
            <a:r>
              <a:rPr lang="uk-UA" sz="2000" b="1" dirty="0" smtClean="0"/>
              <a:t> Негативні чинники екологічного середовища (забруднення навколишнього середовища, високий рівень радіації тощо);</a:t>
            </a:r>
          </a:p>
          <a:p>
            <a:pPr>
              <a:buBlip>
                <a:blip r:embed="rId2"/>
              </a:buBlip>
            </a:pPr>
            <a:r>
              <a:rPr lang="uk-UA" sz="2000" b="1" dirty="0" smtClean="0"/>
              <a:t> Негативні чинники соціального середовища (низький рівень життя, безробіття тощо);</a:t>
            </a:r>
          </a:p>
          <a:p>
            <a:pPr>
              <a:buBlip>
                <a:blip r:embed="rId2"/>
              </a:buBlip>
            </a:pPr>
            <a:r>
              <a:rPr lang="uk-UA" sz="2000" b="1" dirty="0" smtClean="0"/>
              <a:t> Негативні спадкові чинники;</a:t>
            </a:r>
          </a:p>
          <a:p>
            <a:pPr>
              <a:buBlip>
                <a:blip r:embed="rId2"/>
              </a:buBlip>
            </a:pPr>
            <a:r>
              <a:rPr lang="uk-UA" sz="2000" b="1" dirty="0" smtClean="0"/>
              <a:t> Недоступність медичних послуг;</a:t>
            </a:r>
          </a:p>
          <a:p>
            <a:pPr>
              <a:buBlip>
                <a:blip r:embed="rId2"/>
              </a:buBlip>
            </a:pPr>
            <a:r>
              <a:rPr lang="uk-UA" sz="2000" b="1" dirty="0" smtClean="0"/>
              <a:t> Недоступність послуг з консультування та інформування.</a:t>
            </a:r>
            <a:endParaRPr lang="ru-RU" sz="20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200" y="0"/>
            <a:ext cx="8327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Вплив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нікотину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репродуктивне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здоров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підлітків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219200"/>
            <a:ext cx="4658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Негативно </a:t>
            </a:r>
            <a:r>
              <a:rPr lang="ru-RU" sz="2000" b="1" dirty="0" err="1" smtClean="0"/>
              <a:t>впливають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репродуктивну</a:t>
            </a:r>
            <a:r>
              <a:rPr lang="ru-RU" sz="2000" b="1" dirty="0" smtClean="0"/>
              <a:t> систему алкоголь, </a:t>
            </a:r>
            <a:r>
              <a:rPr lang="ru-RU" sz="2000" b="1" dirty="0" err="1" smtClean="0"/>
              <a:t>нікотин</a:t>
            </a:r>
            <a:r>
              <a:rPr lang="ru-RU" sz="2000" b="1" dirty="0" smtClean="0"/>
              <a:t> та наркотики.</a:t>
            </a:r>
          </a:p>
          <a:p>
            <a:pPr algn="just"/>
            <a:r>
              <a:rPr lang="ru-RU" sz="2000" b="1" dirty="0" err="1" smtClean="0"/>
              <a:t>Паління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підлітковому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віці</a:t>
            </a:r>
            <a:r>
              <a:rPr lang="ru-RU" sz="2000" b="1" dirty="0" smtClean="0"/>
              <a:t> негативно </a:t>
            </a:r>
            <a:r>
              <a:rPr lang="ru-RU" sz="2000" b="1" dirty="0" err="1" smtClean="0"/>
              <a:t>впливає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всі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фізіологічні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системи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зокрема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процес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дозрівання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репродуктивної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системи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Ситуація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ускладнюється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тим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наслідки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цього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підліткового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паління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можуть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позначитися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пізніше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тоді</a:t>
            </a:r>
            <a:r>
              <a:rPr lang="ru-RU" sz="2000" b="1" dirty="0" smtClean="0"/>
              <a:t>, коли </a:t>
            </a:r>
            <a:r>
              <a:rPr lang="ru-RU" sz="2000" b="1" dirty="0" err="1" smtClean="0"/>
              <a:t>вже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дозрілі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чоловік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жінка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вирішують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народити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дитину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Наслідки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паління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становлять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загрозу</a:t>
            </a:r>
            <a:r>
              <a:rPr lang="ru-RU" sz="2000" b="1" dirty="0" smtClean="0"/>
              <a:t> й на </a:t>
            </a:r>
            <a:r>
              <a:rPr lang="ru-RU" sz="2000" b="1" dirty="0" err="1" smtClean="0"/>
              <a:t>генетичному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рівні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оскільки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позначаються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потомстві</a:t>
            </a:r>
            <a:r>
              <a:rPr lang="ru-RU" sz="2000" b="1" dirty="0" smtClean="0"/>
              <a:t> в другому й </a:t>
            </a:r>
            <a:r>
              <a:rPr lang="ru-RU" sz="2000" b="1" dirty="0" err="1" smtClean="0"/>
              <a:t>третьому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поколінні</a:t>
            </a:r>
            <a:endParaRPr lang="ru-RU" sz="2000" b="1" dirty="0"/>
          </a:p>
        </p:txBody>
      </p:sp>
      <p:pic>
        <p:nvPicPr>
          <p:cNvPr id="5" name="Рисунок 4" descr="13888769.jpg"/>
          <p:cNvPicPr>
            <a:picLocks noChangeAspect="1"/>
          </p:cNvPicPr>
          <p:nvPr/>
        </p:nvPicPr>
        <p:blipFill>
          <a:blip r:embed="rId2" cstate="print"/>
          <a:srcRect l="4320" t="3024" r="2801" b="9281"/>
          <a:stretch>
            <a:fillRect/>
          </a:stretch>
        </p:blipFill>
        <p:spPr>
          <a:xfrm>
            <a:off x="7020272" y="3966312"/>
            <a:ext cx="1394224" cy="18805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2265" y="1628800"/>
            <a:ext cx="2726420" cy="204218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781" y="381000"/>
            <a:ext cx="84602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Вплив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алкоголю на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репродуктивне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здоров'я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підлітків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412776"/>
            <a:ext cx="75603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Алкоголь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негативно </a:t>
            </a:r>
            <a:r>
              <a:rPr lang="ru-RU" sz="2400" b="1" dirty="0" err="1" smtClean="0"/>
              <a:t>впливає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репродуктивне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здоров'я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Насамперед</a:t>
            </a:r>
            <a:r>
              <a:rPr lang="ru-RU" sz="2400" b="1" dirty="0" smtClean="0"/>
              <a:t>, алкоголь </a:t>
            </a:r>
            <a:r>
              <a:rPr lang="ru-RU" sz="2400" b="1" dirty="0" err="1" smtClean="0"/>
              <a:t>порушує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спадковий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матеріал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статевих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клітин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призводить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важких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наслідків</a:t>
            </a:r>
            <a:r>
              <a:rPr lang="ru-RU" sz="2400" b="1" dirty="0" smtClean="0"/>
              <a:t> для потомства — </a:t>
            </a:r>
            <a:r>
              <a:rPr lang="ru-RU" sz="2400" b="1" dirty="0" err="1" smtClean="0"/>
              <a:t>розумової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відсталості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анатомічних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каліцтв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захворювань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внутрішніх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органів</a:t>
            </a:r>
            <a:r>
              <a:rPr lang="ru-RU" sz="2400" b="1" dirty="0" smtClean="0"/>
              <a:t> та систем. Алкоголь </a:t>
            </a:r>
            <a:r>
              <a:rPr lang="ru-RU" sz="2400" b="1" dirty="0" err="1" smtClean="0"/>
              <a:t>порушує</a:t>
            </a:r>
            <a:r>
              <a:rPr lang="ru-RU" sz="2400" b="1" dirty="0" smtClean="0"/>
              <a:t> роботу </a:t>
            </a:r>
            <a:r>
              <a:rPr lang="ru-RU" sz="2400" b="1" dirty="0" err="1" smtClean="0"/>
              <a:t>ендокринних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залоз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особливо </a:t>
            </a:r>
            <a:r>
              <a:rPr lang="ru-RU" sz="2400" b="1" dirty="0" err="1" smtClean="0"/>
              <a:t>небезпечно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підлітковому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віці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оскільки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нормального </a:t>
            </a:r>
            <a:r>
              <a:rPr lang="ru-RU" sz="2400" b="1" dirty="0" err="1" smtClean="0"/>
              <a:t>функціонування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ендокринної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системи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залежать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ріст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розвиток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статеве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дозрівання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4" name="Рисунок 3" descr="140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4885301"/>
            <a:ext cx="2627570" cy="19726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7768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Вплив</a:t>
            </a:r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наркотиків</a:t>
            </a:r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репродуктивне</a:t>
            </a:r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здоров'я</a:t>
            </a:r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підлітків</a:t>
            </a:r>
            <a:endParaRPr lang="ru-RU" sz="24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340768"/>
            <a:ext cx="7757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Наркотики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більше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ніж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нікотин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та алкоголь,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порушують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генетичний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апарат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статевих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клітин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Потомство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наркоманів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страждає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усіляких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каліцтв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порушень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нервової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інших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фізіологічних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організму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Наркотики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діють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ендокринну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систему,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порушують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нормальний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синтез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гормонів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припиняють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підлітковому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віці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71ee7596-c3ff-4bd2-ab88-1286d384c2d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263" y="4694489"/>
            <a:ext cx="2304765" cy="1728574"/>
          </a:xfrm>
          <a:prstGeom prst="rect">
            <a:avLst/>
          </a:prstGeom>
        </p:spPr>
      </p:pic>
      <p:pic>
        <p:nvPicPr>
          <p:cNvPr id="5" name="Рисунок 4" descr="21927720_035_big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2450" y="4694489"/>
            <a:ext cx="2808312" cy="1755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694489"/>
            <a:ext cx="2628900" cy="174307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531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err="1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Вплив</a:t>
            </a:r>
            <a:r>
              <a:rPr lang="ru-RU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spc="150" dirty="0" err="1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раннього</a:t>
            </a:r>
            <a:r>
              <a:rPr lang="ru-RU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spc="150" dirty="0" err="1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статевого</a:t>
            </a:r>
            <a:r>
              <a:rPr lang="ru-RU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spc="150" dirty="0" err="1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життя</a:t>
            </a:r>
            <a:r>
              <a:rPr lang="ru-RU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на </a:t>
            </a:r>
            <a:r>
              <a:rPr lang="ru-RU" sz="3200" b="1" spc="150" dirty="0" err="1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репродуктивне</a:t>
            </a:r>
            <a:r>
              <a:rPr lang="ru-RU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spc="150" dirty="0" err="1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здоров'я</a:t>
            </a:r>
            <a:endParaRPr lang="ru-RU" sz="3200" b="1" spc="150" dirty="0">
              <a:ln w="11430"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844824"/>
            <a:ext cx="71732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 </a:t>
            </a:r>
            <a:r>
              <a:rPr lang="ru-RU" sz="2400" b="1" dirty="0" err="1" smtClean="0"/>
              <a:t>ризиків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пов'язаних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раннім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статевим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життям</a:t>
            </a:r>
            <a:r>
              <a:rPr lang="ru-RU" sz="2400" b="1" dirty="0" smtClean="0"/>
              <a:t>, належать:</a:t>
            </a:r>
          </a:p>
          <a:p>
            <a:r>
              <a:rPr lang="ru-RU" sz="2400" b="1" dirty="0" smtClean="0"/>
              <a:t>- </a:t>
            </a:r>
            <a:r>
              <a:rPr lang="ru-RU" sz="2400" b="1" dirty="0" err="1" smtClean="0"/>
              <a:t>рання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вагітність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наражає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небезпеку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здоров'я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матерів-підлітків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їхніх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дітей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- </a:t>
            </a:r>
            <a:r>
              <a:rPr lang="ru-RU" sz="2400" b="1" dirty="0" err="1" smtClean="0"/>
              <a:t>нервові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стреси</a:t>
            </a:r>
            <a:r>
              <a:rPr lang="ru-RU" sz="2400" b="1" dirty="0" smtClean="0"/>
              <a:t> й </a:t>
            </a:r>
            <a:r>
              <a:rPr lang="ru-RU" sz="2400" b="1" dirty="0" err="1" smtClean="0"/>
              <a:t>невдачі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пов'язані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неготовністю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нервової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системи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підлітка</a:t>
            </a:r>
            <a:r>
              <a:rPr lang="ru-RU" sz="2400" b="1" dirty="0" smtClean="0"/>
              <a:t> до таких </a:t>
            </a:r>
            <a:r>
              <a:rPr lang="ru-RU" sz="2400" b="1" dirty="0" err="1" smtClean="0"/>
              <a:t>стосунків</a:t>
            </a:r>
            <a:r>
              <a:rPr lang="ru-RU" sz="2400" b="1" dirty="0" smtClean="0"/>
              <a:t>;</a:t>
            </a:r>
          </a:p>
          <a:p>
            <a:r>
              <a:rPr lang="ru-RU" sz="2400" b="1" dirty="0" smtClean="0"/>
              <a:t>- </a:t>
            </a:r>
            <a:r>
              <a:rPr lang="ru-RU" sz="2400" b="1" dirty="0" err="1" smtClean="0"/>
              <a:t>зараження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інфекціями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передаються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статевим</a:t>
            </a:r>
            <a:r>
              <a:rPr lang="ru-RU" sz="2400" b="1" dirty="0" smtClean="0"/>
              <a:t> шляхом (ІПСШ), </a:t>
            </a:r>
            <a:r>
              <a:rPr lang="ru-RU" sz="2400" b="1" dirty="0" err="1" smtClean="0"/>
              <a:t>зокрема</a:t>
            </a:r>
            <a:r>
              <a:rPr lang="ru-RU" sz="2400" b="1" dirty="0" smtClean="0"/>
              <a:t> ВІЛ/</a:t>
            </a:r>
            <a:r>
              <a:rPr lang="ru-RU" sz="2400" b="1" dirty="0" err="1" smtClean="0"/>
              <a:t>СНІДом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4" name="Рисунок 3" descr="gty_teen_sex_ll_110921_w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5237667"/>
            <a:ext cx="2719700" cy="1530543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87837593"/>
              </p:ext>
            </p:extLst>
          </p:nvPr>
        </p:nvGraphicFramePr>
        <p:xfrm>
          <a:off x="1043608" y="404664"/>
          <a:ext cx="69847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476672"/>
            <a:ext cx="8153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err="1" smtClean="0">
                <a:ln>
                  <a:solidFill>
                    <a:srgbClr val="555DF9"/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Збереження</a:t>
            </a:r>
            <a:r>
              <a:rPr lang="ru-RU" sz="3600" b="1" cap="all" spc="0" dirty="0" smtClean="0">
                <a:ln>
                  <a:solidFill>
                    <a:srgbClr val="555DF9"/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репродуктивного здоров</a:t>
            </a:r>
            <a:r>
              <a:rPr lang="en-US" sz="3600" b="1" cap="all" spc="0" dirty="0" smtClean="0">
                <a:ln>
                  <a:solidFill>
                    <a:srgbClr val="555DF9"/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’</a:t>
            </a:r>
            <a:r>
              <a:rPr lang="uk-UA" sz="3600" b="1" cap="all" spc="0" dirty="0" smtClean="0">
                <a:ln>
                  <a:solidFill>
                    <a:srgbClr val="555DF9"/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</a:t>
            </a:r>
            <a:endParaRPr lang="ru-RU" sz="3600" b="1" cap="all" spc="0" dirty="0">
              <a:ln>
                <a:solidFill>
                  <a:srgbClr val="555DF9"/>
                </a:solidFill>
              </a:ln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772816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2400" dirty="0" err="1" smtClean="0"/>
              <a:t>Фізичні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вправи</a:t>
            </a:r>
            <a:r>
              <a:rPr lang="ru-RU" sz="2400" dirty="0" smtClean="0"/>
              <a:t>;</a:t>
            </a:r>
          </a:p>
          <a:p>
            <a:pPr>
              <a:buBlip>
                <a:blip r:embed="rId2"/>
              </a:buBlip>
            </a:pPr>
            <a:r>
              <a:rPr lang="ru-RU" sz="2400" dirty="0" err="1" smtClean="0"/>
              <a:t>Налагодження</a:t>
            </a:r>
            <a:r>
              <a:rPr lang="ru-RU" sz="2400" dirty="0" smtClean="0"/>
              <a:t> режиму </a:t>
            </a:r>
            <a:r>
              <a:rPr lang="ru-RU" sz="2400" dirty="0" err="1" smtClean="0"/>
              <a:t>праці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відпочинку</a:t>
            </a:r>
            <a:r>
              <a:rPr lang="ru-RU" sz="2400" dirty="0" smtClean="0"/>
              <a:t>;</a:t>
            </a:r>
          </a:p>
          <a:p>
            <a:pPr>
              <a:buBlip>
                <a:blip r:embed="rId2"/>
              </a:buBlip>
            </a:pPr>
            <a:r>
              <a:rPr lang="ru-RU" sz="2400" dirty="0" err="1" smtClean="0"/>
              <a:t>Помірне</a:t>
            </a:r>
            <a:r>
              <a:rPr lang="ru-RU" sz="2400" dirty="0" smtClean="0"/>
              <a:t> </a:t>
            </a:r>
            <a:r>
              <a:rPr lang="ru-RU" sz="2400" dirty="0" err="1" smtClean="0"/>
              <a:t>споживання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солі</a:t>
            </a:r>
            <a:r>
              <a:rPr lang="ru-RU" sz="2400" dirty="0" smtClean="0"/>
              <a:t>, </a:t>
            </a:r>
            <a:r>
              <a:rPr lang="ru-RU" sz="2400" dirty="0" err="1" smtClean="0"/>
              <a:t>спецій</a:t>
            </a:r>
            <a:r>
              <a:rPr lang="ru-RU" sz="2400" dirty="0" smtClean="0"/>
              <a:t>, </a:t>
            </a:r>
            <a:r>
              <a:rPr lang="ru-RU" sz="2400" dirty="0" err="1" smtClean="0"/>
              <a:t>органічної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жирної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їжі</a:t>
            </a:r>
            <a:r>
              <a:rPr lang="ru-RU" sz="2400" dirty="0" smtClean="0"/>
              <a:t>;</a:t>
            </a:r>
          </a:p>
          <a:p>
            <a:pPr>
              <a:buBlip>
                <a:blip r:embed="rId2"/>
              </a:buBlip>
            </a:pPr>
            <a:r>
              <a:rPr lang="ru-RU" sz="2400" dirty="0" err="1" smtClean="0"/>
              <a:t>Загартовування</a:t>
            </a:r>
            <a:r>
              <a:rPr lang="ru-RU" sz="2400" dirty="0" smtClean="0"/>
              <a:t> орган</a:t>
            </a:r>
            <a:r>
              <a:rPr lang="uk-UA" sz="2400" dirty="0" err="1" smtClean="0"/>
              <a:t>ізму</a:t>
            </a:r>
            <a:r>
              <a:rPr lang="uk-UA" sz="2400" dirty="0" smtClean="0"/>
              <a:t>.</a:t>
            </a:r>
            <a:endParaRPr lang="ru-RU" sz="2400" dirty="0" smtClean="0"/>
          </a:p>
        </p:txBody>
      </p:sp>
      <p:pic>
        <p:nvPicPr>
          <p:cNvPr id="4" name="Рисунок 3" descr="388643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149079"/>
            <a:ext cx="2417203" cy="2547161"/>
          </a:xfrm>
          <a:prstGeom prst="rect">
            <a:avLst/>
          </a:prstGeom>
        </p:spPr>
      </p:pic>
      <p:pic>
        <p:nvPicPr>
          <p:cNvPr id="5" name="Рисунок 4" descr="640.11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293096"/>
            <a:ext cx="2420888" cy="2420888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16633"/>
            <a:ext cx="7162800" cy="93610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Тест для </a:t>
            </a:r>
            <a:r>
              <a:rPr lang="ru-RU" sz="2800" b="1" dirty="0" err="1">
                <a:solidFill>
                  <a:srgbClr val="C00000"/>
                </a:solidFill>
              </a:rPr>
              <a:t>підлітків</a:t>
            </a:r>
            <a:r>
              <a:rPr lang="ru-RU" sz="2800" b="1" dirty="0">
                <a:solidFill>
                  <a:srgbClr val="C00000"/>
                </a:solidFill>
              </a:rPr>
              <a:t> «</a:t>
            </a:r>
            <a:r>
              <a:rPr lang="ru-RU" sz="2800" b="1" dirty="0" err="1">
                <a:solidFill>
                  <a:srgbClr val="C00000"/>
                </a:solidFill>
              </a:rPr>
              <a:t>Визначення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самооцінки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412776"/>
            <a:ext cx="7533456" cy="4464496"/>
          </a:xfrm>
        </p:spPr>
        <p:txBody>
          <a:bodyPr/>
          <a:lstStyle/>
          <a:p>
            <a:pPr algn="just"/>
            <a:r>
              <a:rPr lang="ru-RU" sz="2400" b="1" dirty="0"/>
              <a:t>Бути </a:t>
            </a:r>
            <a:r>
              <a:rPr lang="ru-RU" sz="2400" b="1" dirty="0" err="1"/>
              <a:t>підлітком</a:t>
            </a:r>
            <a:r>
              <a:rPr lang="ru-RU" sz="2400" b="1" dirty="0"/>
              <a:t> — </a:t>
            </a:r>
            <a:r>
              <a:rPr lang="ru-RU" sz="2400" b="1" dirty="0" err="1"/>
              <a:t>дуже</a:t>
            </a:r>
            <a:r>
              <a:rPr lang="ru-RU" sz="2400" b="1" dirty="0"/>
              <a:t> складно: </a:t>
            </a:r>
            <a:r>
              <a:rPr lang="ru-RU" sz="2400" b="1" dirty="0" err="1"/>
              <a:t>ніяк</a:t>
            </a:r>
            <a:r>
              <a:rPr lang="ru-RU" sz="2400" b="1" dirty="0"/>
              <a:t> не </a:t>
            </a:r>
            <a:r>
              <a:rPr lang="ru-RU" sz="2400" b="1" dirty="0" err="1"/>
              <a:t>вгадаєш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про Тебе </a:t>
            </a:r>
            <a:r>
              <a:rPr lang="ru-RU" sz="2400" b="1" dirty="0" err="1"/>
              <a:t>думають</a:t>
            </a:r>
            <a:r>
              <a:rPr lang="ru-RU" sz="2400" b="1" dirty="0"/>
              <a:t> </a:t>
            </a:r>
            <a:r>
              <a:rPr lang="ru-RU" sz="2400" b="1" dirty="0" err="1"/>
              <a:t>інші</a:t>
            </a:r>
            <a:r>
              <a:rPr lang="ru-RU" sz="2400" b="1" dirty="0"/>
              <a:t>. </a:t>
            </a:r>
            <a:r>
              <a:rPr lang="ru-RU" sz="2400" b="1" dirty="0" err="1"/>
              <a:t>Може</a:t>
            </a:r>
            <a:r>
              <a:rPr lang="ru-RU" sz="2400" b="1" dirty="0"/>
              <a:t>,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перебільшуєш</a:t>
            </a:r>
            <a:r>
              <a:rPr lang="ru-RU" sz="2400" b="1" dirty="0"/>
              <a:t> </a:t>
            </a:r>
            <a:r>
              <a:rPr lang="ru-RU" sz="2400" b="1" dirty="0" err="1"/>
              <a:t>свої</a:t>
            </a:r>
            <a:r>
              <a:rPr lang="ru-RU" sz="2400" b="1" dirty="0"/>
              <a:t> </a:t>
            </a:r>
            <a:r>
              <a:rPr lang="ru-RU" sz="2400" b="1" dirty="0" err="1"/>
              <a:t>недоліки</a:t>
            </a:r>
            <a:r>
              <a:rPr lang="ru-RU" sz="2400" b="1" dirty="0"/>
              <a:t>? А </a:t>
            </a:r>
            <a:r>
              <a:rPr lang="ru-RU" sz="2400" b="1" dirty="0" err="1"/>
              <a:t>може</a:t>
            </a:r>
            <a:r>
              <a:rPr lang="ru-RU" sz="2400" b="1" dirty="0"/>
              <a:t>, </a:t>
            </a:r>
            <a:r>
              <a:rPr lang="ru-RU" sz="2400" b="1" dirty="0" err="1"/>
              <a:t>навпаки</a:t>
            </a:r>
            <a:r>
              <a:rPr lang="ru-RU" sz="2400" b="1" dirty="0"/>
              <a:t> — </a:t>
            </a:r>
            <a:r>
              <a:rPr lang="ru-RU" sz="2400" b="1" dirty="0" err="1"/>
              <a:t>надто</a:t>
            </a:r>
            <a:r>
              <a:rPr lang="ru-RU" sz="2400" b="1" dirty="0"/>
              <a:t> </a:t>
            </a:r>
            <a:r>
              <a:rPr lang="ru-RU" sz="2400" b="1" dirty="0" err="1"/>
              <a:t>високої</a:t>
            </a:r>
            <a:r>
              <a:rPr lang="ru-RU" sz="2400" b="1" dirty="0"/>
              <a:t> думки про себе</a:t>
            </a:r>
            <a:r>
              <a:rPr lang="ru-RU" sz="2400" b="1" dirty="0" smtClean="0"/>
              <a:t>?</a:t>
            </a:r>
          </a:p>
          <a:p>
            <a:pPr algn="just"/>
            <a:r>
              <a:rPr lang="ru-RU" sz="2400" b="1" dirty="0" smtClean="0"/>
              <a:t> </a:t>
            </a:r>
          </a:p>
          <a:p>
            <a:pPr algn="just"/>
            <a:r>
              <a:rPr lang="ru-RU" sz="2400" b="1" dirty="0" err="1" smtClean="0"/>
              <a:t>Пропоную</a:t>
            </a:r>
            <a:r>
              <a:rPr lang="ru-RU" sz="2400" b="1" dirty="0" smtClean="0"/>
              <a:t> </a:t>
            </a:r>
            <a:r>
              <a:rPr lang="ru-RU" sz="2400" b="1" dirty="0"/>
              <a:t>тест,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ru-RU" sz="2400" b="1" dirty="0" err="1"/>
              <a:t>допоможе</a:t>
            </a:r>
            <a:r>
              <a:rPr lang="ru-RU" sz="2400" b="1" dirty="0"/>
              <a:t> </a:t>
            </a:r>
            <a:r>
              <a:rPr lang="ru-RU" sz="2400" b="1" dirty="0" err="1"/>
              <a:t>визначити</a:t>
            </a:r>
            <a:r>
              <a:rPr lang="ru-RU" sz="2400" b="1" dirty="0"/>
              <a:t>, </a:t>
            </a:r>
            <a:r>
              <a:rPr lang="ru-RU" sz="2400" b="1" dirty="0" err="1"/>
              <a:t>чи</a:t>
            </a:r>
            <a:r>
              <a:rPr lang="ru-RU" sz="2400" b="1" dirty="0"/>
              <a:t> правильна у Тебе </a:t>
            </a:r>
            <a:r>
              <a:rPr lang="ru-RU" sz="2400" b="1" dirty="0" err="1"/>
              <a:t>самооцінка</a:t>
            </a:r>
            <a:r>
              <a:rPr lang="ru-RU" sz="2400" b="1" dirty="0" smtClean="0"/>
              <a:t>!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 err="1"/>
              <a:t>Цей</a:t>
            </a:r>
            <a:r>
              <a:rPr lang="ru-RU" sz="2400" b="1" dirty="0"/>
              <a:t> </a:t>
            </a:r>
            <a:r>
              <a:rPr lang="ru-RU" sz="2400" b="1" dirty="0" err="1"/>
              <a:t>психологічний</a:t>
            </a:r>
            <a:r>
              <a:rPr lang="ru-RU" sz="2400" b="1" dirty="0"/>
              <a:t> тест для </a:t>
            </a:r>
            <a:r>
              <a:rPr lang="ru-RU" sz="2400" b="1" dirty="0" err="1"/>
              <a:t>підлітків</a:t>
            </a:r>
            <a:r>
              <a:rPr lang="ru-RU" sz="2400" b="1" dirty="0"/>
              <a:t> буде </a:t>
            </a:r>
            <a:r>
              <a:rPr lang="ru-RU" sz="2400" b="1" dirty="0" err="1"/>
              <a:t>цікавий</a:t>
            </a:r>
            <a:r>
              <a:rPr lang="ru-RU" sz="2400" b="1" dirty="0"/>
              <a:t> </a:t>
            </a:r>
            <a:r>
              <a:rPr lang="ru-RU" sz="2400" b="1" dirty="0" err="1"/>
              <a:t>усім</a:t>
            </a:r>
            <a:r>
              <a:rPr lang="ru-RU" sz="2400" b="1" dirty="0"/>
              <a:t> — як хлопчикам, так і </a:t>
            </a:r>
            <a:r>
              <a:rPr lang="ru-RU" sz="2400" b="1" dirty="0" err="1"/>
              <a:t>дівчаткам</a:t>
            </a:r>
            <a:r>
              <a:rPr lang="ru-RU" sz="2400" b="1" dirty="0"/>
              <a:t>. </a:t>
            </a:r>
            <a:r>
              <a:rPr lang="ru-RU" sz="2400" b="1" dirty="0" err="1"/>
              <a:t>Отже</a:t>
            </a:r>
            <a:r>
              <a:rPr lang="ru-RU" sz="2400" b="1" dirty="0"/>
              <a:t>, </a:t>
            </a:r>
            <a:r>
              <a:rPr lang="ru-RU" sz="2400" b="1" dirty="0" err="1"/>
              <a:t>берися</a:t>
            </a:r>
            <a:r>
              <a:rPr lang="ru-RU" sz="2400" b="1" dirty="0"/>
              <a:t> за ручку і </a:t>
            </a:r>
            <a:r>
              <a:rPr lang="ru-RU" sz="2400" b="1" dirty="0" err="1"/>
              <a:t>папір</a:t>
            </a:r>
            <a:r>
              <a:rPr lang="ru-RU" sz="2400" b="1" dirty="0"/>
              <a:t>, а я </a:t>
            </a:r>
            <a:r>
              <a:rPr lang="ru-RU" sz="2400" b="1" dirty="0" err="1"/>
              <a:t>тим</a:t>
            </a:r>
            <a:r>
              <a:rPr lang="ru-RU" sz="2400" b="1" dirty="0"/>
              <a:t> часом </a:t>
            </a:r>
            <a:r>
              <a:rPr lang="ru-RU" sz="2400" b="1" dirty="0" err="1"/>
              <a:t>розповім</a:t>
            </a:r>
            <a:r>
              <a:rPr lang="ru-RU" sz="2400" b="1" dirty="0"/>
              <a:t> правила.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53220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1399"/>
          <a:stretch>
            <a:fillRect/>
          </a:stretch>
        </p:blipFill>
        <p:spPr bwMode="auto">
          <a:xfrm>
            <a:off x="381000" y="304800"/>
            <a:ext cx="4747952" cy="279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Возможно, это изображение 6 человек, люди стоят и в помещении"/>
          <p:cNvPicPr>
            <a:picLocks noChangeAspect="1" noChangeArrowheads="1"/>
          </p:cNvPicPr>
          <p:nvPr/>
        </p:nvPicPr>
        <p:blipFill>
          <a:blip r:embed="rId3"/>
          <a:srcRect l="12147" t="21046"/>
          <a:stretch>
            <a:fillRect/>
          </a:stretch>
        </p:blipFill>
        <p:spPr bwMode="auto">
          <a:xfrm>
            <a:off x="381000" y="3200400"/>
            <a:ext cx="4409017" cy="2971800"/>
          </a:xfrm>
          <a:prstGeom prst="rect">
            <a:avLst/>
          </a:prstGeom>
          <a:noFill/>
        </p:spPr>
      </p:pic>
      <p:pic>
        <p:nvPicPr>
          <p:cNvPr id="18436" name="Picture 4" descr="Возможно, это изображение 8 человек и в помещении"/>
          <p:cNvPicPr>
            <a:picLocks noChangeAspect="1" noChangeArrowheads="1"/>
          </p:cNvPicPr>
          <p:nvPr/>
        </p:nvPicPr>
        <p:blipFill>
          <a:blip r:embed="rId4"/>
          <a:srcRect t="18791" r="34232"/>
          <a:stretch>
            <a:fillRect/>
          </a:stretch>
        </p:blipFill>
        <p:spPr bwMode="auto">
          <a:xfrm>
            <a:off x="5638800" y="381000"/>
            <a:ext cx="3200400" cy="2963863"/>
          </a:xfrm>
          <a:prstGeom prst="rect">
            <a:avLst/>
          </a:prstGeom>
          <a:noFill/>
        </p:spPr>
      </p:pic>
      <p:pic>
        <p:nvPicPr>
          <p:cNvPr id="18438" name="Picture 6" descr="Возможно, это изображение 12 человек, люди сидят, люди стоят и в помещении"/>
          <p:cNvPicPr>
            <a:picLocks noChangeAspect="1" noChangeArrowheads="1"/>
          </p:cNvPicPr>
          <p:nvPr/>
        </p:nvPicPr>
        <p:blipFill>
          <a:blip r:embed="rId5" cstate="print"/>
          <a:srcRect t="23312"/>
          <a:stretch>
            <a:fillRect/>
          </a:stretch>
        </p:blipFill>
        <p:spPr bwMode="auto">
          <a:xfrm>
            <a:off x="4953000" y="3886200"/>
            <a:ext cx="3828276" cy="2201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836712"/>
            <a:ext cx="7162800" cy="528945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У </a:t>
            </a:r>
            <a:r>
              <a:rPr lang="ru-RU" b="1" dirty="0" err="1">
                <a:solidFill>
                  <a:srgbClr val="C00000"/>
                </a:solidFill>
              </a:rPr>
              <a:t>тесті</a:t>
            </a:r>
            <a:r>
              <a:rPr lang="ru-RU" b="1" dirty="0">
                <a:solidFill>
                  <a:srgbClr val="C00000"/>
                </a:solidFill>
              </a:rPr>
              <a:t> — 32 </a:t>
            </a:r>
            <a:r>
              <a:rPr lang="ru-RU" b="1" dirty="0" err="1">
                <a:solidFill>
                  <a:srgbClr val="C00000"/>
                </a:solidFill>
              </a:rPr>
              <a:t>судження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Оціни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їх</a:t>
            </a:r>
            <a:r>
              <a:rPr lang="ru-RU" b="1" dirty="0">
                <a:solidFill>
                  <a:srgbClr val="C00000"/>
                </a:solidFill>
              </a:rPr>
              <a:t> за </a:t>
            </a:r>
            <a:r>
              <a:rPr lang="ru-RU" b="1" dirty="0" err="1">
                <a:solidFill>
                  <a:srgbClr val="C00000"/>
                </a:solidFill>
              </a:rPr>
              <a:t>наступною</a:t>
            </a:r>
            <a:r>
              <a:rPr lang="ru-RU" b="1" dirty="0">
                <a:solidFill>
                  <a:srgbClr val="C00000"/>
                </a:solidFill>
              </a:rPr>
              <a:t> шкалою: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rgbClr val="C00000"/>
                </a:solidFill>
              </a:rPr>
              <a:t>дуже</a:t>
            </a:r>
            <a:r>
              <a:rPr lang="ru-RU" b="1" dirty="0">
                <a:solidFill>
                  <a:srgbClr val="C00000"/>
                </a:solidFill>
              </a:rPr>
              <a:t> часто — 4 </a:t>
            </a:r>
            <a:r>
              <a:rPr lang="ru-RU" b="1" dirty="0" err="1">
                <a:solidFill>
                  <a:srgbClr val="C00000"/>
                </a:solidFill>
              </a:rPr>
              <a:t>бали</a:t>
            </a:r>
            <a:r>
              <a:rPr lang="ru-RU" b="1" dirty="0">
                <a:solidFill>
                  <a:srgbClr val="C00000"/>
                </a:solidFill>
              </a:rPr>
              <a:t>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часто — 3 </a:t>
            </a:r>
            <a:r>
              <a:rPr lang="ru-RU" b="1" dirty="0" err="1">
                <a:solidFill>
                  <a:srgbClr val="C00000"/>
                </a:solidFill>
              </a:rPr>
              <a:t>бали</a:t>
            </a:r>
            <a:r>
              <a:rPr lang="ru-RU" b="1" dirty="0">
                <a:solidFill>
                  <a:srgbClr val="C00000"/>
                </a:solidFill>
              </a:rPr>
              <a:t>;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C00000"/>
                </a:solidFill>
              </a:rPr>
              <a:t>рідко</a:t>
            </a:r>
            <a:r>
              <a:rPr lang="ru-RU" b="1" dirty="0">
                <a:solidFill>
                  <a:srgbClr val="C00000"/>
                </a:solidFill>
              </a:rPr>
              <a:t> — 1 бал;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C00000"/>
                </a:solidFill>
              </a:rPr>
              <a:t>ніколи</a:t>
            </a:r>
            <a:r>
              <a:rPr lang="ru-RU" b="1" dirty="0">
                <a:solidFill>
                  <a:srgbClr val="C00000"/>
                </a:solidFill>
              </a:rPr>
              <a:t> — 0 </a:t>
            </a:r>
            <a:r>
              <a:rPr lang="ru-RU" b="1" dirty="0" err="1">
                <a:solidFill>
                  <a:srgbClr val="C00000"/>
                </a:solidFill>
              </a:rPr>
              <a:t>балів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121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404664"/>
            <a:ext cx="73152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C00000"/>
                </a:solidFill>
              </a:rPr>
              <a:t>Почнемо</a:t>
            </a:r>
            <a:r>
              <a:rPr lang="ru-RU" sz="2400" b="1" dirty="0">
                <a:solidFill>
                  <a:srgbClr val="C00000"/>
                </a:solidFill>
              </a:rPr>
              <a:t>?</a:t>
            </a:r>
          </a:p>
          <a:p>
            <a:pPr marL="0" indent="0">
              <a:buNone/>
            </a:pPr>
            <a:r>
              <a:rPr lang="ru-RU" sz="2400" b="1" dirty="0"/>
              <a:t>1. </a:t>
            </a:r>
            <a:r>
              <a:rPr lang="ru-RU" sz="2400" b="1" dirty="0" err="1"/>
              <a:t>Мені</a:t>
            </a:r>
            <a:r>
              <a:rPr lang="ru-RU" sz="2400" b="1" dirty="0"/>
              <a:t> </a:t>
            </a:r>
            <a:r>
              <a:rPr lang="ru-RU" sz="2400" b="1" dirty="0" err="1"/>
              <a:t>хочеться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мої</a:t>
            </a:r>
            <a:r>
              <a:rPr lang="ru-RU" sz="2400" b="1" dirty="0"/>
              <a:t> </a:t>
            </a:r>
            <a:r>
              <a:rPr lang="ru-RU" sz="2400" b="1" dirty="0" err="1"/>
              <a:t>друзі</a:t>
            </a:r>
            <a:r>
              <a:rPr lang="ru-RU" sz="2400" b="1" dirty="0"/>
              <a:t> мене </a:t>
            </a:r>
            <a:r>
              <a:rPr lang="ru-RU" sz="2400" b="1" dirty="0" err="1"/>
              <a:t>підбадьорювали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2. Я </a:t>
            </a:r>
            <a:r>
              <a:rPr lang="ru-RU" sz="2400" b="1" dirty="0" err="1"/>
              <a:t>постійно</a:t>
            </a:r>
            <a:r>
              <a:rPr lang="ru-RU" sz="2400" b="1" dirty="0"/>
              <a:t> </a:t>
            </a:r>
            <a:r>
              <a:rPr lang="ru-RU" sz="2400" b="1" dirty="0" err="1"/>
              <a:t>відчуваю</a:t>
            </a:r>
            <a:r>
              <a:rPr lang="ru-RU" sz="2400" b="1" dirty="0"/>
              <a:t> </a:t>
            </a:r>
            <a:r>
              <a:rPr lang="ru-RU" sz="2400" b="1" dirty="0" err="1"/>
              <a:t>відповідальність</a:t>
            </a:r>
            <a:r>
              <a:rPr lang="ru-RU" sz="2400" b="1" dirty="0"/>
              <a:t> за </a:t>
            </a:r>
            <a:r>
              <a:rPr lang="ru-RU" sz="2400" b="1" dirty="0" err="1"/>
              <a:t>доручену</a:t>
            </a:r>
            <a:r>
              <a:rPr lang="ru-RU" sz="2400" b="1" dirty="0"/>
              <a:t> </a:t>
            </a:r>
            <a:r>
              <a:rPr lang="ru-RU" sz="2400" b="1" dirty="0" err="1"/>
              <a:t>мені</a:t>
            </a:r>
            <a:r>
              <a:rPr lang="ru-RU" sz="2400" b="1" dirty="0"/>
              <a:t> роботу.</a:t>
            </a:r>
          </a:p>
          <a:p>
            <a:pPr marL="0" indent="0">
              <a:buNone/>
            </a:pPr>
            <a:r>
              <a:rPr lang="ru-RU" sz="2400" b="1" dirty="0"/>
              <a:t>3. Я </a:t>
            </a:r>
            <a:r>
              <a:rPr lang="ru-RU" sz="2400" b="1" dirty="0" err="1"/>
              <a:t>хвилююся</a:t>
            </a:r>
            <a:r>
              <a:rPr lang="ru-RU" sz="2400" b="1" dirty="0"/>
              <a:t> за </a:t>
            </a:r>
            <a:r>
              <a:rPr lang="ru-RU" sz="2400" b="1" dirty="0" err="1"/>
              <a:t>своє</a:t>
            </a:r>
            <a:r>
              <a:rPr lang="ru-RU" sz="2400" b="1" dirty="0"/>
              <a:t> </a:t>
            </a:r>
            <a:r>
              <a:rPr lang="ru-RU" sz="2400" b="1" dirty="0" err="1"/>
              <a:t>майбутнє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4. </a:t>
            </a:r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ru-RU" sz="2400" b="1" dirty="0" err="1"/>
              <a:t>хто</a:t>
            </a:r>
            <a:r>
              <a:rPr lang="ru-RU" sz="2400" b="1" dirty="0"/>
              <a:t> мене </a:t>
            </a:r>
            <a:r>
              <a:rPr lang="ru-RU" sz="2400" b="1" dirty="0" err="1"/>
              <a:t>ненавидить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5. Я </a:t>
            </a:r>
            <a:r>
              <a:rPr lang="ru-RU" sz="2400" b="1" dirty="0" err="1"/>
              <a:t>володію</a:t>
            </a:r>
            <a:r>
              <a:rPr lang="ru-RU" sz="2400" b="1" dirty="0"/>
              <a:t> </a:t>
            </a:r>
            <a:r>
              <a:rPr lang="ru-RU" sz="2400" b="1" dirty="0" err="1"/>
              <a:t>меншою</a:t>
            </a:r>
            <a:r>
              <a:rPr lang="ru-RU" sz="2400" b="1" dirty="0"/>
              <a:t> </a:t>
            </a:r>
            <a:r>
              <a:rPr lang="ru-RU" sz="2400" b="1" dirty="0" err="1"/>
              <a:t>ініціативою</a:t>
            </a:r>
            <a:r>
              <a:rPr lang="ru-RU" sz="2400" b="1" dirty="0"/>
              <a:t>, </a:t>
            </a:r>
            <a:r>
              <a:rPr lang="ru-RU" sz="2400" b="1" dirty="0" err="1"/>
              <a:t>ніж</a:t>
            </a:r>
            <a:r>
              <a:rPr lang="ru-RU" sz="2400" b="1" dirty="0"/>
              <a:t> </a:t>
            </a:r>
            <a:r>
              <a:rPr lang="ru-RU" sz="2400" b="1" dirty="0" err="1"/>
              <a:t>інші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6. Я </a:t>
            </a:r>
            <a:r>
              <a:rPr lang="ru-RU" sz="2400" b="1" dirty="0" err="1"/>
              <a:t>хвилююся</a:t>
            </a:r>
            <a:r>
              <a:rPr lang="ru-RU" sz="2400" b="1" dirty="0"/>
              <a:t> за </a:t>
            </a:r>
            <a:r>
              <a:rPr lang="ru-RU" sz="2400" b="1" dirty="0" err="1"/>
              <a:t>свій</a:t>
            </a:r>
            <a:r>
              <a:rPr lang="ru-RU" sz="2400" b="1" dirty="0"/>
              <a:t> </a:t>
            </a:r>
            <a:r>
              <a:rPr lang="ru-RU" sz="2400" b="1" dirty="0" err="1"/>
              <a:t>психічний</a:t>
            </a:r>
            <a:r>
              <a:rPr lang="ru-RU" sz="2400" b="1" dirty="0"/>
              <a:t> стан.</a:t>
            </a:r>
          </a:p>
          <a:p>
            <a:pPr marL="0" indent="0">
              <a:buNone/>
            </a:pPr>
            <a:r>
              <a:rPr lang="ru-RU" sz="2400" b="1" dirty="0"/>
              <a:t>7. Я боюсь </a:t>
            </a:r>
            <a:r>
              <a:rPr lang="ru-RU" sz="2400" b="1" dirty="0" err="1"/>
              <a:t>виглядати</a:t>
            </a:r>
            <a:r>
              <a:rPr lang="ru-RU" sz="2400" b="1" dirty="0"/>
              <a:t> </a:t>
            </a:r>
            <a:r>
              <a:rPr lang="ru-RU" sz="2400" b="1" dirty="0" err="1"/>
              <a:t>по-дурному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8. </a:t>
            </a:r>
            <a:r>
              <a:rPr lang="ru-RU" sz="2400" b="1" dirty="0" err="1"/>
              <a:t>Зовнішній</a:t>
            </a:r>
            <a:r>
              <a:rPr lang="ru-RU" sz="2400" b="1" dirty="0"/>
              <a:t> </a:t>
            </a:r>
            <a:r>
              <a:rPr lang="ru-RU" sz="2400" b="1" dirty="0" err="1"/>
              <a:t>вигляд</a:t>
            </a:r>
            <a:r>
              <a:rPr lang="ru-RU" sz="2400" b="1" dirty="0"/>
              <a:t> </a:t>
            </a:r>
            <a:r>
              <a:rPr lang="ru-RU" sz="2400" b="1" dirty="0" err="1"/>
              <a:t>інших</a:t>
            </a:r>
            <a:r>
              <a:rPr lang="ru-RU" sz="2400" b="1" dirty="0"/>
              <a:t> </a:t>
            </a:r>
            <a:r>
              <a:rPr lang="ru-RU" sz="2400" b="1" dirty="0" err="1"/>
              <a:t>набагато</a:t>
            </a:r>
            <a:r>
              <a:rPr lang="ru-RU" sz="2400" b="1" dirty="0"/>
              <a:t> </a:t>
            </a:r>
            <a:r>
              <a:rPr lang="ru-RU" sz="2400" b="1" dirty="0" err="1"/>
              <a:t>кращий</a:t>
            </a:r>
            <a:r>
              <a:rPr lang="ru-RU" sz="2400" b="1" dirty="0"/>
              <a:t>, </a:t>
            </a:r>
            <a:r>
              <a:rPr lang="ru-RU" sz="2400" b="1" dirty="0" err="1"/>
              <a:t>ніж</a:t>
            </a:r>
            <a:r>
              <a:rPr lang="ru-RU" sz="2400" b="1" dirty="0"/>
              <a:t> </a:t>
            </a:r>
            <a:r>
              <a:rPr lang="ru-RU" sz="2400" b="1" dirty="0" err="1"/>
              <a:t>мій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9. Я боюсь </a:t>
            </a:r>
            <a:r>
              <a:rPr lang="ru-RU" sz="2400" b="1" dirty="0" err="1"/>
              <a:t>виступати</a:t>
            </a:r>
            <a:r>
              <a:rPr lang="ru-RU" sz="2400" b="1" dirty="0"/>
              <a:t> з </a:t>
            </a:r>
            <a:r>
              <a:rPr lang="ru-RU" sz="2400" b="1" dirty="0" err="1"/>
              <a:t>промовою</a:t>
            </a:r>
            <a:r>
              <a:rPr lang="ru-RU" sz="2400" b="1" dirty="0"/>
              <a:t> перед </a:t>
            </a:r>
            <a:r>
              <a:rPr lang="ru-RU" sz="2400" b="1" dirty="0" err="1"/>
              <a:t>незнайомими</a:t>
            </a:r>
            <a:r>
              <a:rPr lang="ru-RU" sz="2400" b="1" dirty="0"/>
              <a:t> людьми.</a:t>
            </a:r>
          </a:p>
          <a:p>
            <a:pPr marL="0" indent="0">
              <a:buNone/>
            </a:pPr>
            <a:r>
              <a:rPr lang="ru-RU" sz="2400" b="1" dirty="0"/>
              <a:t>10. Я припускаюсь </a:t>
            </a:r>
            <a:r>
              <a:rPr lang="ru-RU" sz="2400" b="1" dirty="0" err="1"/>
              <a:t>помилок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9359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332656"/>
            <a:ext cx="7391400" cy="626469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11. Як шкода, </a:t>
            </a:r>
            <a:r>
              <a:rPr lang="ru-RU" sz="2400" b="1" dirty="0" err="1"/>
              <a:t>що</a:t>
            </a:r>
            <a:r>
              <a:rPr lang="ru-RU" sz="2400" b="1" dirty="0"/>
              <a:t> я не </a:t>
            </a:r>
            <a:r>
              <a:rPr lang="ru-RU" sz="2400" b="1" dirty="0" err="1"/>
              <a:t>вмію</a:t>
            </a:r>
            <a:r>
              <a:rPr lang="ru-RU" sz="2400" b="1" dirty="0"/>
              <a:t> як </a:t>
            </a:r>
            <a:r>
              <a:rPr lang="ru-RU" sz="2400" b="1" dirty="0" err="1"/>
              <a:t>слід</a:t>
            </a:r>
            <a:r>
              <a:rPr lang="ru-RU" sz="2400" b="1" dirty="0"/>
              <a:t> </a:t>
            </a:r>
            <a:r>
              <a:rPr lang="ru-RU" sz="2400" b="1" dirty="0" err="1"/>
              <a:t>розмовляти</a:t>
            </a:r>
            <a:r>
              <a:rPr lang="ru-RU" sz="2400" b="1" dirty="0"/>
              <a:t> з людьми!</a:t>
            </a:r>
          </a:p>
          <a:p>
            <a:pPr marL="0" indent="0">
              <a:buNone/>
            </a:pPr>
            <a:r>
              <a:rPr lang="ru-RU" sz="2400" b="1" dirty="0"/>
              <a:t>12. Як шкода,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мені</a:t>
            </a:r>
            <a:r>
              <a:rPr lang="ru-RU" sz="2400" b="1" dirty="0"/>
              <a:t> не </a:t>
            </a:r>
            <a:r>
              <a:rPr lang="ru-RU" sz="2400" b="1" dirty="0" err="1"/>
              <a:t>вистачає</a:t>
            </a:r>
            <a:r>
              <a:rPr lang="ru-RU" sz="2400" b="1" dirty="0"/>
              <a:t> </a:t>
            </a:r>
            <a:r>
              <a:rPr lang="ru-RU" sz="2400" b="1" dirty="0" err="1"/>
              <a:t>впевненості</a:t>
            </a:r>
            <a:r>
              <a:rPr lang="ru-RU" sz="2400" b="1" dirty="0"/>
              <a:t> у </a:t>
            </a:r>
            <a:r>
              <a:rPr lang="ru-RU" sz="2400" b="1" dirty="0" err="1"/>
              <a:t>собі</a:t>
            </a:r>
            <a:r>
              <a:rPr lang="ru-RU" sz="2400" b="1" dirty="0"/>
              <a:t>!</a:t>
            </a:r>
          </a:p>
          <a:p>
            <a:pPr marL="0" indent="0">
              <a:buNone/>
            </a:pPr>
            <a:r>
              <a:rPr lang="ru-RU" sz="2400" b="1" dirty="0"/>
              <a:t>13. </a:t>
            </a:r>
            <a:r>
              <a:rPr lang="ru-RU" sz="2400" b="1" dirty="0" err="1"/>
              <a:t>Мені</a:t>
            </a:r>
            <a:r>
              <a:rPr lang="ru-RU" sz="2400" b="1" dirty="0"/>
              <a:t> б </a:t>
            </a:r>
            <a:r>
              <a:rPr lang="ru-RU" sz="2400" b="1" dirty="0" err="1"/>
              <a:t>хотілось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мої</a:t>
            </a:r>
            <a:r>
              <a:rPr lang="ru-RU" sz="2400" b="1" dirty="0"/>
              <a:t> </a:t>
            </a:r>
            <a:r>
              <a:rPr lang="ru-RU" sz="2400" b="1" dirty="0" err="1"/>
              <a:t>дії</a:t>
            </a:r>
            <a:r>
              <a:rPr lang="ru-RU" sz="2400" b="1" dirty="0"/>
              <a:t> </a:t>
            </a:r>
            <a:r>
              <a:rPr lang="ru-RU" sz="2400" b="1" dirty="0" err="1"/>
              <a:t>частіше</a:t>
            </a:r>
            <a:r>
              <a:rPr lang="ru-RU" sz="2400" b="1" dirty="0"/>
              <a:t> </a:t>
            </a:r>
            <a:r>
              <a:rPr lang="ru-RU" sz="2400" b="1" dirty="0" err="1"/>
              <a:t>схвалювали</a:t>
            </a:r>
            <a:r>
              <a:rPr lang="ru-RU" sz="2400" b="1" dirty="0"/>
              <a:t> </a:t>
            </a:r>
            <a:r>
              <a:rPr lang="ru-RU" sz="2400" b="1" dirty="0" err="1"/>
              <a:t>інші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14. Я </a:t>
            </a:r>
            <a:r>
              <a:rPr lang="ru-RU" sz="2400" b="1" dirty="0" err="1"/>
              <a:t>надто</a:t>
            </a:r>
            <a:r>
              <a:rPr lang="ru-RU" sz="2400" b="1" dirty="0"/>
              <a:t> </a:t>
            </a:r>
            <a:r>
              <a:rPr lang="ru-RU" sz="2400" b="1" dirty="0" err="1" smtClean="0"/>
              <a:t>скромний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15. </a:t>
            </a:r>
            <a:r>
              <a:rPr lang="ru-RU" sz="2400" b="1" dirty="0" err="1"/>
              <a:t>Моє</a:t>
            </a:r>
            <a:r>
              <a:rPr lang="ru-RU" sz="2400" b="1" dirty="0"/>
              <a:t> </a:t>
            </a:r>
            <a:r>
              <a:rPr lang="ru-RU" sz="2400" b="1" dirty="0" err="1"/>
              <a:t>життя</a:t>
            </a:r>
            <a:r>
              <a:rPr lang="ru-RU" sz="2400" b="1" dirty="0"/>
              <a:t> не приносить </a:t>
            </a:r>
            <a:r>
              <a:rPr lang="ru-RU" sz="2400" b="1" dirty="0" err="1"/>
              <a:t>користі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16. </a:t>
            </a:r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неправильної</a:t>
            </a:r>
            <a:r>
              <a:rPr lang="ru-RU" sz="2400" b="1" dirty="0"/>
              <a:t> думки про мене.</a:t>
            </a:r>
          </a:p>
          <a:p>
            <a:pPr marL="0" indent="0">
              <a:buNone/>
            </a:pPr>
            <a:r>
              <a:rPr lang="ru-RU" sz="2400" b="1" dirty="0"/>
              <a:t>17. </a:t>
            </a:r>
            <a:r>
              <a:rPr lang="ru-RU" sz="2400" b="1" dirty="0" err="1"/>
              <a:t>Мені</a:t>
            </a:r>
            <a:r>
              <a:rPr lang="ru-RU" sz="2400" b="1" dirty="0"/>
              <a:t> </a:t>
            </a:r>
            <a:r>
              <a:rPr lang="ru-RU" sz="2400" b="1" dirty="0" err="1"/>
              <a:t>ні</a:t>
            </a:r>
            <a:r>
              <a:rPr lang="ru-RU" sz="2400" b="1" dirty="0"/>
              <a:t> з ким </a:t>
            </a:r>
            <a:r>
              <a:rPr lang="ru-RU" sz="2400" b="1" dirty="0" err="1"/>
              <a:t>поділитися</a:t>
            </a:r>
            <a:r>
              <a:rPr lang="ru-RU" sz="2400" b="1" dirty="0"/>
              <a:t> </a:t>
            </a:r>
            <a:r>
              <a:rPr lang="ru-RU" sz="2400" b="1" dirty="0" err="1"/>
              <a:t>своїми</a:t>
            </a:r>
            <a:r>
              <a:rPr lang="ru-RU" sz="2400" b="1" dirty="0"/>
              <a:t> думками.</a:t>
            </a:r>
          </a:p>
          <a:p>
            <a:pPr marL="0" indent="0">
              <a:buNone/>
            </a:pPr>
            <a:r>
              <a:rPr lang="ru-RU" sz="2400" b="1" dirty="0"/>
              <a:t>18. Люди </a:t>
            </a:r>
            <a:r>
              <a:rPr lang="ru-RU" sz="2400" b="1" dirty="0" err="1"/>
              <a:t>чекають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мене </a:t>
            </a:r>
            <a:r>
              <a:rPr lang="ru-RU" sz="2400" b="1" dirty="0" err="1"/>
              <a:t>багато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19. Люди не </a:t>
            </a:r>
            <a:r>
              <a:rPr lang="ru-RU" sz="2400" b="1" dirty="0" err="1"/>
              <a:t>дуже</a:t>
            </a:r>
            <a:r>
              <a:rPr lang="ru-RU" sz="2400" b="1" dirty="0"/>
              <a:t> </a:t>
            </a:r>
            <a:r>
              <a:rPr lang="ru-RU" sz="2400" b="1" dirty="0" err="1"/>
              <a:t>цікавляться</a:t>
            </a:r>
            <a:r>
              <a:rPr lang="ru-RU" sz="2400" b="1" dirty="0"/>
              <a:t> </a:t>
            </a:r>
            <a:r>
              <a:rPr lang="ru-RU" sz="2400" b="1" dirty="0" err="1"/>
              <a:t>моїми</a:t>
            </a:r>
            <a:r>
              <a:rPr lang="ru-RU" sz="2400" b="1" dirty="0"/>
              <a:t> </a:t>
            </a:r>
            <a:r>
              <a:rPr lang="ru-RU" sz="2400" b="1" dirty="0" err="1"/>
              <a:t>досягненнями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20. Я </a:t>
            </a:r>
            <a:r>
              <a:rPr lang="ru-RU" sz="2400" b="1" dirty="0" err="1" smtClean="0"/>
              <a:t>сором'язливий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3977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404664"/>
            <a:ext cx="7467600" cy="5976664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21. Я </a:t>
            </a:r>
            <a:r>
              <a:rPr lang="ru-RU" sz="2000" b="1" dirty="0" err="1"/>
              <a:t>відчуваю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багато</a:t>
            </a:r>
            <a:r>
              <a:rPr lang="ru-RU" sz="2000" b="1" dirty="0"/>
              <a:t> людей не </a:t>
            </a:r>
            <a:r>
              <a:rPr lang="ru-RU" sz="2000" b="1" dirty="0" err="1"/>
              <a:t>розуміють</a:t>
            </a:r>
            <a:r>
              <a:rPr lang="ru-RU" sz="2000" b="1" dirty="0"/>
              <a:t> мене.</a:t>
            </a:r>
          </a:p>
          <a:p>
            <a:pPr marL="0" indent="0">
              <a:buNone/>
            </a:pPr>
            <a:r>
              <a:rPr lang="ru-RU" sz="2000" b="1" dirty="0"/>
              <a:t>22. Я не </a:t>
            </a:r>
            <a:r>
              <a:rPr lang="ru-RU" sz="2000" b="1" dirty="0" err="1"/>
              <a:t>відчуваю</a:t>
            </a:r>
            <a:r>
              <a:rPr lang="ru-RU" sz="2000" b="1" dirty="0"/>
              <a:t> себе в </a:t>
            </a:r>
            <a:r>
              <a:rPr lang="ru-RU" sz="2000" b="1" dirty="0" err="1"/>
              <a:t>безпеці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23. Я часто </a:t>
            </a:r>
            <a:r>
              <a:rPr lang="ru-RU" sz="2000" b="1" dirty="0" err="1"/>
              <a:t>хвилююсь</a:t>
            </a:r>
            <a:r>
              <a:rPr lang="ru-RU" sz="2000" b="1" dirty="0"/>
              <a:t> </a:t>
            </a:r>
            <a:r>
              <a:rPr lang="ru-RU" sz="2000" b="1" dirty="0" err="1"/>
              <a:t>даремно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24. Я </a:t>
            </a:r>
            <a:r>
              <a:rPr lang="ru-RU" sz="2000" b="1" dirty="0" err="1"/>
              <a:t>ніяковію</a:t>
            </a:r>
            <a:r>
              <a:rPr lang="ru-RU" sz="2000" b="1" dirty="0"/>
              <a:t>, коли </a:t>
            </a:r>
            <a:r>
              <a:rPr lang="ru-RU" sz="2000" b="1" dirty="0" err="1"/>
              <a:t>входжу</a:t>
            </a:r>
            <a:r>
              <a:rPr lang="ru-RU" sz="2000" b="1" dirty="0"/>
              <a:t> до </a:t>
            </a:r>
            <a:r>
              <a:rPr lang="ru-RU" sz="2000" b="1" dirty="0" err="1"/>
              <a:t>кімнати</a:t>
            </a:r>
            <a:r>
              <a:rPr lang="ru-RU" sz="2000" b="1" dirty="0"/>
              <a:t>, де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сидять</a:t>
            </a:r>
            <a:r>
              <a:rPr lang="ru-RU" sz="2000" b="1" dirty="0"/>
              <a:t> люди.</a:t>
            </a:r>
          </a:p>
          <a:p>
            <a:pPr marL="0" indent="0">
              <a:buNone/>
            </a:pPr>
            <a:r>
              <a:rPr lang="ru-RU" sz="2000" b="1" dirty="0"/>
              <a:t>25. Я </a:t>
            </a:r>
            <a:r>
              <a:rPr lang="ru-RU" sz="2000" b="1" dirty="0" err="1"/>
              <a:t>постійнопочуваюся</a:t>
            </a:r>
            <a:r>
              <a:rPr lang="ru-RU" sz="2000" b="1" dirty="0"/>
              <a:t> </a:t>
            </a:r>
            <a:r>
              <a:rPr lang="ru-RU" sz="2000" b="1" dirty="0" err="1" smtClean="0"/>
              <a:t>скутим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26. Я думаю про те, </a:t>
            </a:r>
            <a:r>
              <a:rPr lang="ru-RU" sz="2000" b="1" dirty="0" err="1"/>
              <a:t>що</a:t>
            </a:r>
            <a:r>
              <a:rPr lang="ru-RU" sz="2000" b="1" dirty="0"/>
              <a:t> люди </a:t>
            </a:r>
            <a:r>
              <a:rPr lang="ru-RU" sz="2000" b="1" dirty="0" err="1"/>
              <a:t>говорять</a:t>
            </a:r>
            <a:r>
              <a:rPr lang="ru-RU" sz="2000" b="1" dirty="0"/>
              <a:t> про мене за </a:t>
            </a:r>
            <a:r>
              <a:rPr lang="ru-RU" sz="2000" b="1" dirty="0" err="1"/>
              <a:t>моєю</a:t>
            </a:r>
            <a:r>
              <a:rPr lang="ru-RU" sz="2000" b="1" dirty="0"/>
              <a:t> спиною.</a:t>
            </a:r>
          </a:p>
          <a:p>
            <a:pPr marL="0" indent="0">
              <a:buNone/>
            </a:pPr>
            <a:r>
              <a:rPr lang="ru-RU" sz="2000" b="1" dirty="0"/>
              <a:t>27. Я </a:t>
            </a:r>
            <a:r>
              <a:rPr lang="ru-RU" sz="2000" b="1" dirty="0" err="1" smtClean="0"/>
              <a:t>впевнений</a:t>
            </a:r>
            <a:r>
              <a:rPr lang="ru-RU" sz="2000" b="1" dirty="0" smtClean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люди </a:t>
            </a:r>
            <a:r>
              <a:rPr lang="ru-RU" sz="2000" b="1" dirty="0" err="1"/>
              <a:t>майже</a:t>
            </a:r>
            <a:r>
              <a:rPr lang="ru-RU" sz="2000" b="1" dirty="0"/>
              <a:t> все </a:t>
            </a:r>
            <a:r>
              <a:rPr lang="ru-RU" sz="2000" b="1" dirty="0" err="1"/>
              <a:t>сприймають</a:t>
            </a:r>
            <a:r>
              <a:rPr lang="ru-RU" sz="2000" b="1" dirty="0"/>
              <a:t> </a:t>
            </a:r>
            <a:r>
              <a:rPr lang="ru-RU" sz="2000" b="1" dirty="0" err="1"/>
              <a:t>набагато</a:t>
            </a:r>
            <a:r>
              <a:rPr lang="ru-RU" sz="2000" b="1" dirty="0"/>
              <a:t> </a:t>
            </a:r>
            <a:r>
              <a:rPr lang="ru-RU" sz="2000" b="1" dirty="0" err="1"/>
              <a:t>легше</a:t>
            </a:r>
            <a:r>
              <a:rPr lang="ru-RU" sz="2000" b="1" dirty="0"/>
              <a:t>, </a:t>
            </a:r>
            <a:r>
              <a:rPr lang="ru-RU" sz="2000" b="1" dirty="0" err="1"/>
              <a:t>ніж</a:t>
            </a:r>
            <a:r>
              <a:rPr lang="ru-RU" sz="2000" b="1" dirty="0"/>
              <a:t> я.</a:t>
            </a:r>
          </a:p>
          <a:p>
            <a:pPr marL="0" indent="0">
              <a:buNone/>
            </a:pPr>
            <a:r>
              <a:rPr lang="ru-RU" sz="2000" b="1" dirty="0"/>
              <a:t>28. </a:t>
            </a:r>
            <a:r>
              <a:rPr lang="ru-RU" sz="2000" b="1" dirty="0" err="1"/>
              <a:t>Мені</a:t>
            </a:r>
            <a:r>
              <a:rPr lang="ru-RU" sz="2000" b="1" dirty="0"/>
              <a:t> </a:t>
            </a:r>
            <a:r>
              <a:rPr lang="ru-RU" sz="2000" b="1" dirty="0" err="1"/>
              <a:t>здається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мною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трапитись</a:t>
            </a:r>
            <a:r>
              <a:rPr lang="ru-RU" sz="2000" b="1" dirty="0"/>
              <a:t> </a:t>
            </a:r>
            <a:r>
              <a:rPr lang="ru-RU" sz="2000" b="1" dirty="0" err="1"/>
              <a:t>якасьнеприємність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29. Мене </a:t>
            </a:r>
            <a:r>
              <a:rPr lang="ru-RU" sz="2000" b="1" dirty="0" err="1"/>
              <a:t>хвилює</a:t>
            </a:r>
            <a:r>
              <a:rPr lang="ru-RU" sz="2000" b="1" dirty="0"/>
              <a:t> думка про те, як люди </a:t>
            </a:r>
            <a:r>
              <a:rPr lang="ru-RU" sz="2000" b="1" dirty="0" err="1"/>
              <a:t>ставляться</a:t>
            </a:r>
            <a:r>
              <a:rPr lang="ru-RU" sz="2000" b="1" dirty="0"/>
              <a:t> до мене.</a:t>
            </a:r>
          </a:p>
          <a:p>
            <a:pPr marL="0" indent="0">
              <a:buNone/>
            </a:pPr>
            <a:r>
              <a:rPr lang="ru-RU" sz="2000" b="1" dirty="0"/>
              <a:t>30. Як шкода, </a:t>
            </a:r>
            <a:r>
              <a:rPr lang="ru-RU" sz="2000" b="1" dirty="0" err="1"/>
              <a:t>що</a:t>
            </a:r>
            <a:r>
              <a:rPr lang="ru-RU" sz="2000" b="1" dirty="0"/>
              <a:t> я не </a:t>
            </a:r>
            <a:r>
              <a:rPr lang="ru-RU" sz="2000" b="1" dirty="0" err="1"/>
              <a:t>такий</a:t>
            </a:r>
            <a:r>
              <a:rPr lang="ru-RU" sz="2000" b="1" dirty="0"/>
              <a:t> </a:t>
            </a:r>
            <a:r>
              <a:rPr lang="ru-RU" sz="2000" b="1" dirty="0" err="1" smtClean="0"/>
              <a:t>комунікабельний</a:t>
            </a:r>
            <a:r>
              <a:rPr lang="ru-RU" sz="2000" b="1" dirty="0" smtClean="0"/>
              <a:t>!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31. У </a:t>
            </a:r>
            <a:r>
              <a:rPr lang="ru-RU" sz="2000" b="1" dirty="0" err="1"/>
              <a:t>суперечках</a:t>
            </a:r>
            <a:r>
              <a:rPr lang="ru-RU" sz="2000" b="1" dirty="0"/>
              <a:t> я </a:t>
            </a:r>
            <a:r>
              <a:rPr lang="ru-RU" sz="2000" b="1" dirty="0" err="1"/>
              <a:t>висловлююсь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тоді</a:t>
            </a:r>
            <a:r>
              <a:rPr lang="ru-RU" sz="2000" b="1" dirty="0"/>
              <a:t>, коли </a:t>
            </a:r>
            <a:r>
              <a:rPr lang="ru-RU" sz="2000" b="1" dirty="0" err="1" smtClean="0"/>
              <a:t>впевнений</a:t>
            </a:r>
            <a:r>
              <a:rPr lang="ru-RU" sz="2000" b="1" dirty="0" smtClean="0"/>
              <a:t> </a:t>
            </a:r>
            <a:r>
              <a:rPr lang="ru-RU" sz="2000" b="1" dirty="0"/>
              <a:t>у </a:t>
            </a:r>
            <a:r>
              <a:rPr lang="ru-RU" sz="2000" b="1" dirty="0" err="1"/>
              <a:t>своїй</a:t>
            </a:r>
            <a:r>
              <a:rPr lang="ru-RU" sz="2000" b="1" dirty="0"/>
              <a:t> </a:t>
            </a:r>
            <a:r>
              <a:rPr lang="ru-RU" sz="2000" b="1" dirty="0" err="1"/>
              <a:t>правоті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32. Я думаю про те, </a:t>
            </a:r>
            <a:r>
              <a:rPr lang="ru-RU" sz="2000" b="1" dirty="0" err="1"/>
              <a:t>чого</a:t>
            </a:r>
            <a:r>
              <a:rPr lang="ru-RU" sz="2000" b="1" dirty="0"/>
              <a:t> </a:t>
            </a:r>
            <a:r>
              <a:rPr lang="ru-RU" sz="2000" b="1" dirty="0" err="1"/>
              <a:t>чекають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мене </a:t>
            </a:r>
            <a:r>
              <a:rPr lang="ru-RU" sz="2000" b="1" dirty="0" err="1"/>
              <a:t>друзі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415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116632"/>
            <a:ext cx="7467600" cy="633670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Результат </a:t>
            </a:r>
            <a:r>
              <a:rPr lang="ru-RU" sz="2400" b="1" dirty="0" smtClean="0">
                <a:solidFill>
                  <a:srgbClr val="C00000"/>
                </a:solidFill>
              </a:rPr>
              <a:t>тесту:</a:t>
            </a:r>
            <a:endParaRPr lang="ru-RU" sz="24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2000" b="1" dirty="0" err="1"/>
              <a:t>Порахуй</a:t>
            </a:r>
            <a:r>
              <a:rPr lang="ru-RU" sz="2000" b="1" dirty="0"/>
              <a:t> суму </a:t>
            </a:r>
            <a:r>
              <a:rPr lang="ru-RU" sz="2000" b="1" dirty="0" err="1"/>
              <a:t>балів</a:t>
            </a:r>
            <a:r>
              <a:rPr lang="ru-RU" sz="2000" b="1" dirty="0"/>
              <a:t> та </a:t>
            </a:r>
            <a:r>
              <a:rPr lang="ru-RU" sz="2000" b="1" dirty="0" err="1"/>
              <a:t>визнач</a:t>
            </a:r>
            <a:r>
              <a:rPr lang="ru-RU" sz="2000" b="1" dirty="0"/>
              <a:t> </a:t>
            </a:r>
            <a:r>
              <a:rPr lang="ru-RU" sz="2000" b="1" dirty="0" err="1"/>
              <a:t>рівень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самооцінки</a:t>
            </a:r>
            <a:r>
              <a:rPr lang="ru-RU" sz="2000" b="1" dirty="0"/>
              <a:t>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0-25: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високий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рівень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самооцінки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не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засмучуєшся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через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зауваження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і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рідко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сумніваєшся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своїх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діях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. Раджу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Тобі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трошки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більше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прислухатися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до людей,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які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Тебе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оточують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та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намагатися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краще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їх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розуміти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26-45: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середній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рівень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самооцінки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рідко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страждаєш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«комплексу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неповноцінності»та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час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часу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намагаєшсяпідлаштуватися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під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думку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Продовжуй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у тому ж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дусі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—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добре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відчуваєш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чого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вартий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варта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)!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46-128: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низький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рівень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самооцінки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хворобливо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сприймаєш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критичні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зауваження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на свою адресу,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намагаєшся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завжди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рахуватися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з думками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і часто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страждаєш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«комплексу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неповноцінності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». 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Веселіше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—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насправді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Ти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крутіший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ніж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думаєш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!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0132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685800"/>
            <a:ext cx="749808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uk-UA" sz="6000" b="1" dirty="0" smtClean="0">
                <a:solidFill>
                  <a:srgbClr val="C00000"/>
                </a:solidFill>
              </a:rPr>
              <a:t>Дякуємо</a:t>
            </a:r>
            <a:r>
              <a:rPr lang="uk-UA" sz="6000" dirty="0" smtClean="0">
                <a:solidFill>
                  <a:srgbClr val="C00000"/>
                </a:solidFill>
              </a:rPr>
              <a:t> </a:t>
            </a:r>
            <a:r>
              <a:rPr lang="uk-UA" sz="6000" b="1" dirty="0" smtClean="0">
                <a:solidFill>
                  <a:srgbClr val="C00000"/>
                </a:solidFill>
              </a:rPr>
              <a:t>за увагу!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32770" name="Picture 2" descr="Кам'янець-Подільський медичний фаховий колед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133600"/>
            <a:ext cx="2819400" cy="3903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7709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тодичний портал ДНЗ &quot;Запорізький правобережний професійний ліцей&quot;: Фони  для презентацій. Ді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9846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533400"/>
            <a:ext cx="7772400" cy="147002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Як я дорослішаю?</a:t>
            </a:r>
            <a:endParaRPr lang="uk-UA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 descr="Підлітковий вік:"/>
          <p:cNvPicPr>
            <a:picLocks noChangeAspect="1" noChangeArrowheads="1"/>
          </p:cNvPicPr>
          <p:nvPr/>
        </p:nvPicPr>
        <p:blipFill>
          <a:blip r:embed="rId3"/>
          <a:srcRect b="22388"/>
          <a:stretch>
            <a:fillRect/>
          </a:stretch>
        </p:blipFill>
        <p:spPr bwMode="auto">
          <a:xfrm>
            <a:off x="3581400" y="2221149"/>
            <a:ext cx="4191000" cy="463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Шаблон (фон) презентации «Школьная пора» - скачать шаблон PowerPoint 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514600" y="1143000"/>
            <a:ext cx="4213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"Підліток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–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це я?"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8600" y="1905000"/>
            <a:ext cx="8915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Підлітковий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вік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dirty="0" smtClean="0"/>
              <a:t>– </a:t>
            </a:r>
            <a:r>
              <a:rPr lang="ru-RU" sz="3200" dirty="0" err="1" smtClean="0"/>
              <a:t>це</a:t>
            </a:r>
            <a:r>
              <a:rPr lang="ru-RU" sz="3200" dirty="0" smtClean="0"/>
              <a:t> </a:t>
            </a:r>
            <a:r>
              <a:rPr lang="ru-RU" sz="3200" dirty="0" err="1" smtClean="0"/>
              <a:t>віковий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період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10 до 19 </a:t>
            </a:r>
            <a:r>
              <a:rPr lang="ru-RU" sz="3200" dirty="0" err="1" smtClean="0"/>
              <a:t>років</a:t>
            </a:r>
            <a:r>
              <a:rPr lang="ru-RU" sz="3200" dirty="0" smtClean="0"/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Підлітковий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вік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dirty="0" smtClean="0"/>
              <a:t>– </a:t>
            </a:r>
            <a:r>
              <a:rPr lang="ru-RU" sz="3200" dirty="0" err="1" smtClean="0"/>
              <a:t>період</a:t>
            </a:r>
            <a:r>
              <a:rPr lang="ru-RU" sz="3200" dirty="0" smtClean="0"/>
              <a:t> </a:t>
            </a:r>
            <a:r>
              <a:rPr lang="ru-RU" sz="3200" dirty="0" err="1" smtClean="0"/>
              <a:t>значних</a:t>
            </a:r>
            <a:r>
              <a:rPr lang="ru-RU" sz="3200" dirty="0" smtClean="0"/>
              <a:t> </a:t>
            </a:r>
            <a:r>
              <a:rPr lang="ru-RU" sz="3200" dirty="0" err="1" smtClean="0"/>
              <a:t>змін</a:t>
            </a:r>
            <a:r>
              <a:rPr lang="ru-RU" sz="3200" dirty="0" smtClean="0"/>
              <a:t> у </a:t>
            </a:r>
            <a:r>
              <a:rPr lang="ru-RU" sz="3200" dirty="0" err="1" smtClean="0"/>
              <a:t>житті</a:t>
            </a:r>
            <a:r>
              <a:rPr lang="ru-RU" sz="3200" dirty="0" smtClean="0"/>
              <a:t> </a:t>
            </a:r>
            <a:r>
              <a:rPr lang="ru-RU" sz="3200" dirty="0" err="1" smtClean="0"/>
              <a:t>дитини</a:t>
            </a:r>
            <a:r>
              <a:rPr lang="ru-RU" sz="3200" dirty="0" smtClean="0"/>
              <a:t>.  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733800"/>
            <a:ext cx="37758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7800" y="304800"/>
            <a:ext cx="722691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тобі вирують численні протиріччя </a:t>
            </a:r>
            <a:endParaRPr lang="uk-U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650" name="AutoShape 2" descr="Підлітковий вік: картинки, стокові Підлітковий вік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53" name="AutoShape 5" descr="https://st.depositphotos.com/16122460/55321/i/450/depositphotos_553215206-stock-photo-couple-arguing-home-focus-unhapp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55" name="AutoShape 7" descr="Чому підлітки все більше матюкаються - Новини на KP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656" name="Picture 8" descr="C:\Users\1\Desktop\презентація\19_main-v1631705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438400"/>
            <a:ext cx="4086156" cy="2179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676400"/>
            <a:ext cx="24384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Хочеться всього і багато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1524000"/>
            <a:ext cx="24384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Роздратованість </a:t>
            </a:r>
          </a:p>
          <a:p>
            <a:pPr algn="ctr"/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124200"/>
            <a:ext cx="24384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Самоаналіз</a:t>
            </a:r>
          </a:p>
          <a:p>
            <a:pPr algn="ctr"/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4572000"/>
            <a:ext cx="2438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Аналізування друзів та родичів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4648200"/>
            <a:ext cx="24384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Хочеться всього і багато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2971800"/>
            <a:ext cx="27432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Пошук своєї індивідуальності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8674" name="AutoShape 2" descr="Підлітки – Дитячий психо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8675" name="Picture 3" descr="C:\Users\1\Desktop\презентація\Volonter_Pidlitkovyi-vik_tab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83058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984" t="30769" r="74231" b="50550"/>
          <a:stretch>
            <a:fillRect/>
          </a:stretch>
        </p:blipFill>
        <p:spPr bwMode="auto">
          <a:xfrm>
            <a:off x="7696200" y="228600"/>
            <a:ext cx="1219200" cy="138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274638"/>
            <a:ext cx="6038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"Я і моя зовнішність"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95600" y="1447800"/>
            <a:ext cx="6038088" cy="2209800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Вона пов'язана з особливостями твого розвитку, навичками, поведінкою, доглядом за своїм тілом, волоссям, шкірою.</a:t>
            </a:r>
            <a:endParaRPr lang="uk-UA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 l="20498" t="9890" r="59590"/>
          <a:stretch>
            <a:fillRect/>
          </a:stretch>
        </p:blipFill>
        <p:spPr bwMode="auto">
          <a:xfrm>
            <a:off x="304800" y="304800"/>
            <a:ext cx="2590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Що впливає на жирність волосся?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8512" y="1143000"/>
            <a:ext cx="8095488" cy="32004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uk-UA" sz="2600" dirty="0" smtClean="0"/>
              <a:t>            Підвищена активність сальних залоз і жирність волосся можуть бути зумовлені спадковістю, стресами, неправильним харчуванням (вживання переважно жирної, гострої їжі, продуктів з високим </a:t>
            </a:r>
            <a:r>
              <a:rPr lang="uk-UA" sz="2600" dirty="0" err="1" smtClean="0"/>
              <a:t>глікемічним</a:t>
            </a:r>
            <a:r>
              <a:rPr lang="uk-UA" sz="2600" dirty="0" smtClean="0"/>
              <a:t> індексом), захворюваннями шлунково-кишкового тракту тощо. Паління та недостатня тривалість сну також можуть впливати на активність сальних залоз.</a:t>
            </a:r>
          </a:p>
          <a:p>
            <a:pPr algn="ctr"/>
            <a:endParaRPr lang="uk-UA" dirty="0"/>
          </a:p>
        </p:txBody>
      </p:sp>
      <p:sp>
        <p:nvSpPr>
          <p:cNvPr id="30722" name="AutoShape 2" descr="Китайські вчені з'ясували, що гостра їжа сприяє довголіттю | УНІ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24" name="Picture 4" descr="C:\Users\1\Desktop\презентація\1318-chili-fi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191000"/>
            <a:ext cx="3009900" cy="1986534"/>
          </a:xfrm>
          <a:prstGeom prst="rect">
            <a:avLst/>
          </a:prstGeom>
          <a:noFill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 l="22840" t="29671" r="54319" b="20879"/>
          <a:stretch>
            <a:fillRect/>
          </a:stretch>
        </p:blipFill>
        <p:spPr bwMode="auto">
          <a:xfrm>
            <a:off x="3810000" y="3886200"/>
            <a:ext cx="217932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7" name="AutoShape 7" descr="Хронічне недосипання призводить до серйозних проблем у здоров'ї підлітків -  медики | УНІ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/>
          <a:srcRect l="21303" t="10440" r="46486" b="41209"/>
          <a:stretch>
            <a:fillRect/>
          </a:stretch>
        </p:blipFill>
        <p:spPr bwMode="auto">
          <a:xfrm>
            <a:off x="6248400" y="41910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529</TotalTime>
  <Words>1404</Words>
  <PresentationFormat>Экран (4:3)</PresentationFormat>
  <Paragraphs>127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Слайд 1</vt:lpstr>
      <vt:lpstr>Слайд 2</vt:lpstr>
      <vt:lpstr>Слайд 3</vt:lpstr>
      <vt:lpstr>Як я дорослішаю?</vt:lpstr>
      <vt:lpstr>Слайд 5</vt:lpstr>
      <vt:lpstr>Слайд 6</vt:lpstr>
      <vt:lpstr>Слайд 7</vt:lpstr>
      <vt:lpstr>"Я і моя зовнішність" </vt:lpstr>
      <vt:lpstr>Що впливає на жирність волосся? </vt:lpstr>
      <vt:lpstr>У якому віці можна починати фарбувати волосся? </vt:lpstr>
      <vt:lpstr>Які щітки та гребені слід застосовувати для розчісування волосся? </vt:lpstr>
      <vt:lpstr>Коли потрібно починати голитися?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Тест для підлітків «Визначення самооцінки»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я дорослішаю?</dc:title>
  <dc:creator>1</dc:creator>
  <cp:lastModifiedBy>1</cp:lastModifiedBy>
  <cp:revision>52</cp:revision>
  <dcterms:modified xsi:type="dcterms:W3CDTF">2023-02-16T12:21:06Z</dcterms:modified>
</cp:coreProperties>
</file>